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28"/>
  </p:notesMasterIdLst>
  <p:handoutMasterIdLst>
    <p:handoutMasterId r:id="rId29"/>
  </p:handoutMasterIdLst>
  <p:sldIdLst>
    <p:sldId id="304" r:id="rId5"/>
    <p:sldId id="503" r:id="rId6"/>
    <p:sldId id="504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523" r:id="rId17"/>
    <p:sldId id="526" r:id="rId18"/>
    <p:sldId id="527" r:id="rId19"/>
    <p:sldId id="528" r:id="rId20"/>
    <p:sldId id="525" r:id="rId21"/>
    <p:sldId id="529" r:id="rId22"/>
    <p:sldId id="530" r:id="rId23"/>
    <p:sldId id="531" r:id="rId24"/>
    <p:sldId id="532" r:id="rId25"/>
    <p:sldId id="512" r:id="rId26"/>
    <p:sldId id="513" r:id="rId27"/>
  </p:sldIdLst>
  <p:sldSz cx="24377650" cy="13716000"/>
  <p:notesSz cx="6858000" cy="9144000"/>
  <p:defaultTextStyle>
    <a:defPPr>
      <a:defRPr lang="en-US"/>
    </a:defPPr>
    <a:lvl1pPr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56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28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00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7213" indent="1588" algn="l" defTabSz="4556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5">
          <p15:clr>
            <a:srgbClr val="A4A3A4"/>
          </p15:clr>
        </p15:guide>
        <p15:guide id="2" pos="56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FF0F0"/>
    <a:srgbClr val="DDDFE0"/>
    <a:srgbClr val="F2F2F2"/>
    <a:srgbClr val="CC6600"/>
    <a:srgbClr val="7CAFDE"/>
    <a:srgbClr val="5B9BD5"/>
    <a:srgbClr val="44546A"/>
    <a:srgbClr val="69A4D9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F3724-34F3-4C75-A2B3-6E8595D1C425}" v="145" dt="2020-06-22T09:52:45.617"/>
    <p1510:client id="{BA4A1277-3921-4089-A942-6FC52C4AA4EC}" v="1" dt="2020-06-23T08:18:13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603" autoAdjust="0"/>
  </p:normalViewPr>
  <p:slideViewPr>
    <p:cSldViewPr snapToGrid="0">
      <p:cViewPr varScale="1">
        <p:scale>
          <a:sx n="45" d="100"/>
          <a:sy n="45" d="100"/>
        </p:scale>
        <p:origin x="1356" y="84"/>
      </p:cViewPr>
      <p:guideLst>
        <p:guide orient="horz" pos="3895"/>
        <p:guide pos="56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nhard Laurent" userId="b1ab8b28-dbc4-4bee-a198-549c180a06f6" providerId="ADAL" clId="{BA4A1277-3921-4089-A942-6FC52C4AA4EC}"/>
    <pc:docChg chg="custSel modSld">
      <pc:chgData name="Lienhard Laurent" userId="b1ab8b28-dbc4-4bee-a198-549c180a06f6" providerId="ADAL" clId="{BA4A1277-3921-4089-A942-6FC52C4AA4EC}" dt="2020-06-23T09:44:43.335" v="622" actId="20577"/>
      <pc:docMkLst>
        <pc:docMk/>
      </pc:docMkLst>
      <pc:sldChg chg="modNotesTx">
        <pc:chgData name="Lienhard Laurent" userId="b1ab8b28-dbc4-4bee-a198-549c180a06f6" providerId="ADAL" clId="{BA4A1277-3921-4089-A942-6FC52C4AA4EC}" dt="2020-06-23T09:44:43.335" v="622" actId="20577"/>
        <pc:sldMkLst>
          <pc:docMk/>
          <pc:sldMk cId="3507539829" sldId="304"/>
        </pc:sldMkLst>
      </pc:sldChg>
      <pc:sldChg chg="modNotesTx">
        <pc:chgData name="Lienhard Laurent" userId="b1ab8b28-dbc4-4bee-a198-549c180a06f6" providerId="ADAL" clId="{BA4A1277-3921-4089-A942-6FC52C4AA4EC}" dt="2020-06-23T07:55:26.008" v="401" actId="20577"/>
        <pc:sldMkLst>
          <pc:docMk/>
          <pc:sldMk cId="3611378920" sldId="504"/>
        </pc:sldMkLst>
      </pc:sldChg>
      <pc:sldChg chg="modNotesTx">
        <pc:chgData name="Lienhard Laurent" userId="b1ab8b28-dbc4-4bee-a198-549c180a06f6" providerId="ADAL" clId="{BA4A1277-3921-4089-A942-6FC52C4AA4EC}" dt="2020-06-22T16:12:38.502" v="186" actId="20577"/>
        <pc:sldMkLst>
          <pc:docMk/>
          <pc:sldMk cId="1750279255" sldId="518"/>
        </pc:sldMkLst>
      </pc:sldChg>
      <pc:sldChg chg="modNotesTx">
        <pc:chgData name="Lienhard Laurent" userId="b1ab8b28-dbc4-4bee-a198-549c180a06f6" providerId="ADAL" clId="{BA4A1277-3921-4089-A942-6FC52C4AA4EC}" dt="2020-06-23T08:03:41.087" v="424" actId="20577"/>
        <pc:sldMkLst>
          <pc:docMk/>
          <pc:sldMk cId="85289686" sldId="521"/>
        </pc:sldMkLst>
      </pc:sldChg>
      <pc:sldChg chg="modNotesTx">
        <pc:chgData name="Lienhard Laurent" userId="b1ab8b28-dbc4-4bee-a198-549c180a06f6" providerId="ADAL" clId="{BA4A1277-3921-4089-A942-6FC52C4AA4EC}" dt="2020-06-22T16:13:58.226" v="231" actId="20577"/>
        <pc:sldMkLst>
          <pc:docMk/>
          <pc:sldMk cId="612530960" sldId="522"/>
        </pc:sldMkLst>
      </pc:sldChg>
      <pc:sldChg chg="modNotesTx">
        <pc:chgData name="Lienhard Laurent" userId="b1ab8b28-dbc4-4bee-a198-549c180a06f6" providerId="ADAL" clId="{BA4A1277-3921-4089-A942-6FC52C4AA4EC}" dt="2020-06-23T08:06:23.921" v="569" actId="20577"/>
        <pc:sldMkLst>
          <pc:docMk/>
          <pc:sldMk cId="494059077" sldId="523"/>
        </pc:sldMkLst>
      </pc:sldChg>
      <pc:sldChg chg="modNotesTx">
        <pc:chgData name="Lienhard Laurent" userId="b1ab8b28-dbc4-4bee-a198-549c180a06f6" providerId="ADAL" clId="{BA4A1277-3921-4089-A942-6FC52C4AA4EC}" dt="2020-06-23T08:18:13.366" v="572" actId="20577"/>
        <pc:sldMkLst>
          <pc:docMk/>
          <pc:sldMk cId="2408636539" sldId="5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ABAE5F-CB18-436D-AA6B-6D8EE886A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71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kroba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BDEB1F-2D7A-4DE7-A27C-71B5AABE2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krobat" pitchFamily="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03F6FE5-53AD-40D5-B817-C80F5669B2BD}" type="datetimeFigureOut">
              <a:rPr lang="de-DE" altLang="fr-FR"/>
              <a:pPr>
                <a:defRPr/>
              </a:pPr>
              <a:t>23.06.2020</a:t>
            </a:fld>
            <a:endParaRPr lang="de-DE" altLang="fr-FR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34FFAC-5F7F-4066-B47D-25452900D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71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kroba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F04A0F-D528-48E7-A994-EF2980DDED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krobat" pitchFamily="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B3DED7-7FA1-4F83-B04F-BA8520F91D12}" type="slidenum">
              <a:rPr lang="de-DE" altLang="fr-FR"/>
              <a:pPr>
                <a:defRPr/>
              </a:pPr>
              <a:t>‹#›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0C3EDD6-B065-4EE3-8220-0ABCA8294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71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kroba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6C6350-30B8-44D5-9D6C-EAC1B16CA1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krobat" pitchFamily="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3B1D80B-4976-462A-B8BB-6D177AE772F2}" type="datetimeFigureOut">
              <a:rPr lang="de-DE" altLang="fr-FR"/>
              <a:pPr>
                <a:defRPr/>
              </a:pPr>
              <a:t>23.06.2020</a:t>
            </a:fld>
            <a:endParaRPr lang="de-DE" altLang="fr-FR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94339C2E-EAC6-495E-B851-52E25320B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4007DF82-7981-4A41-96FE-8DBAA0C94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 noProof="0"/>
              <a:t>Formatvorlagen des Textmasters bearbeiten</a:t>
            </a:r>
          </a:p>
          <a:p>
            <a:pPr lvl="1"/>
            <a:r>
              <a:rPr lang="de-DE" altLang="fr-FR" noProof="0"/>
              <a:t>Zweite Ebene</a:t>
            </a:r>
          </a:p>
          <a:p>
            <a:pPr lvl="2"/>
            <a:r>
              <a:rPr lang="de-DE" altLang="fr-FR" noProof="0"/>
              <a:t>Dritte Ebene</a:t>
            </a:r>
          </a:p>
          <a:p>
            <a:pPr lvl="3"/>
            <a:r>
              <a:rPr lang="de-DE" altLang="fr-FR" noProof="0"/>
              <a:t>Vierte Ebene</a:t>
            </a:r>
          </a:p>
          <a:p>
            <a:pPr lvl="4"/>
            <a:r>
              <a:rPr lang="de-DE" altLang="fr-FR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90F75A-5342-4B3D-AF4C-EEBCC07A6E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71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kroba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D344B7-9732-43F3-9727-6A664FDB4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krobat" pitchFamily="6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842549C-DFD1-4DEC-8386-8C17CC33384D}" type="slidenum">
              <a:rPr lang="de-DE" altLang="fr-FR"/>
              <a:pPr>
                <a:defRPr/>
              </a:pPr>
              <a:t>‹#›</a:t>
            </a:fld>
            <a:endParaRPr lang="de-DE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825625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Akrobat"/>
        <a:ea typeface="Arial"/>
        <a:cs typeface="Arial"/>
      </a:defRPr>
    </a:lvl1pPr>
    <a:lvl2pPr marL="911225" algn="l" defTabSz="1825625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Akrobat"/>
        <a:ea typeface="Arial"/>
        <a:cs typeface="Arial" charset="0"/>
      </a:defRPr>
    </a:lvl2pPr>
    <a:lvl3pPr marL="1825625" algn="l" defTabSz="1825625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Akrobat"/>
        <a:ea typeface="Arial"/>
        <a:cs typeface="Arial" charset="0"/>
      </a:defRPr>
    </a:lvl3pPr>
    <a:lvl4pPr marL="2740025" algn="l" defTabSz="1825625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Akrobat"/>
        <a:ea typeface="Arial"/>
        <a:cs typeface="Arial" charset="0"/>
      </a:defRPr>
    </a:lvl4pPr>
    <a:lvl5pPr marL="3654425" algn="l" defTabSz="1825625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Akrobat"/>
        <a:ea typeface="Arial"/>
        <a:cs typeface="Arial" charset="0"/>
      </a:defRPr>
    </a:lvl5pPr>
    <a:lvl6pPr marL="4569374" algn="l" defTabSz="18277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3248" algn="l" defTabSz="18277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7120" algn="l" defTabSz="18277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0995" algn="l" defTabSz="18277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crosoftstream.com/video/50137e88-28cb-42a1-8b44-db8ef9ed142f?list=studio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jb-Hnt_GpY&amp;feature=youtu.b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Communement</a:t>
            </a:r>
            <a:r>
              <a:rPr lang="en-US" dirty="0"/>
              <a:t> </a:t>
            </a:r>
            <a:r>
              <a:rPr lang="en-US" dirty="0" err="1"/>
              <a:t>appelé</a:t>
            </a:r>
            <a:r>
              <a:rPr lang="en-US" dirty="0"/>
              <a:t> le </a:t>
            </a:r>
            <a:r>
              <a:rPr lang="en-US"/>
              <a:t>Digital Workplace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03750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Easydoor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hebergé</a:t>
            </a:r>
            <a:r>
              <a:rPr lang="en-US"/>
              <a:t> sur </a:t>
            </a:r>
            <a:r>
              <a:rPr lang="en-US" err="1"/>
              <a:t>Sharepoint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sur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ancienne</a:t>
            </a:r>
            <a:r>
              <a:rPr lang="en-US"/>
              <a:t>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 design Modern </a:t>
            </a:r>
            <a:r>
              <a:rPr lang="en-US" err="1"/>
              <a:t>est</a:t>
            </a:r>
            <a:r>
              <a:rPr lang="en-US"/>
              <a:t> disponible sur le </a:t>
            </a:r>
            <a:r>
              <a:rPr lang="en-US" err="1"/>
              <a:t>Sharepoint</a:t>
            </a:r>
            <a:r>
              <a:rPr lang="en-US"/>
              <a:t> </a:t>
            </a:r>
            <a:r>
              <a:rPr lang="en-US" err="1"/>
              <a:t>OnLine</a:t>
            </a:r>
            <a:r>
              <a:rPr lang="en-US"/>
              <a:t> et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d’afficher</a:t>
            </a:r>
            <a:r>
              <a:rPr lang="en-US"/>
              <a:t> le site sur smartphone </a:t>
            </a:r>
            <a:r>
              <a:rPr lang="en-US" err="1"/>
              <a:t>comme</a:t>
            </a:r>
            <a:r>
              <a:rPr lang="en-US"/>
              <a:t> sur PC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0" marR="0" lvl="0" indent="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PEUT-ËTRE COMPARER A UN LECTEUR DIRECTIION/DEPARTEMENT/SERVICE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10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44162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Yammer </a:t>
            </a:r>
            <a:r>
              <a:rPr lang="en-US" dirty="0" err="1"/>
              <a:t>est</a:t>
            </a:r>
            <a:r>
              <a:rPr lang="en-US" dirty="0"/>
              <a:t> un RSE (</a:t>
            </a:r>
            <a:r>
              <a:rPr lang="en-US" dirty="0" err="1"/>
              <a:t>Réseau</a:t>
            </a:r>
            <a:r>
              <a:rPr lang="en-US" dirty="0"/>
              <a:t> Social </a:t>
            </a:r>
            <a:r>
              <a:rPr lang="en-US" dirty="0" err="1"/>
              <a:t>d’Entreprise</a:t>
            </a:r>
            <a:r>
              <a:rPr lang="en-US" dirty="0"/>
              <a:t>) (Avec de </a:t>
            </a:r>
            <a:r>
              <a:rPr lang="en-US" dirty="0" err="1"/>
              <a:t>gros</a:t>
            </a:r>
            <a:r>
              <a:rPr lang="en-US" dirty="0"/>
              <a:t> GUILLEMET </a:t>
            </a:r>
            <a:r>
              <a:rPr lang="en-US" dirty="0" err="1"/>
              <a:t>c’est</a:t>
            </a:r>
            <a:r>
              <a:rPr lang="en-US" dirty="0"/>
              <a:t> un </a:t>
            </a:r>
            <a:r>
              <a:rPr lang="en-US" dirty="0" err="1"/>
              <a:t>facebook</a:t>
            </a:r>
            <a:r>
              <a:rPr lang="en-US" dirty="0"/>
              <a:t>-Like)  =&gt; </a:t>
            </a:r>
            <a:r>
              <a:rPr lang="en-US" dirty="0" err="1"/>
              <a:t>Exemple</a:t>
            </a:r>
            <a:r>
              <a:rPr lang="en-US" dirty="0"/>
              <a:t> Microsoft Customer Success Modern </a:t>
            </a:r>
            <a:r>
              <a:rPr lang="en-US" dirty="0" err="1"/>
              <a:t>Workpsace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la difference de SharePoint (</a:t>
            </a:r>
            <a:r>
              <a:rPr lang="en-US" dirty="0" err="1"/>
              <a:t>EasyDoor</a:t>
            </a:r>
            <a:r>
              <a:rPr lang="en-US" dirty="0"/>
              <a:t>) qui </a:t>
            </a:r>
            <a:r>
              <a:rPr lang="en-US" dirty="0" err="1"/>
              <a:t>donne</a:t>
            </a:r>
            <a:r>
              <a:rPr lang="en-US" dirty="0"/>
              <a:t> plus de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descandante</a:t>
            </a:r>
            <a:r>
              <a:rPr lang="en-US" dirty="0"/>
              <a:t> (top down), Yammer </a:t>
            </a:r>
            <a:r>
              <a:rPr lang="en-US" dirty="0" err="1"/>
              <a:t>est</a:t>
            </a:r>
            <a:r>
              <a:rPr lang="en-US" dirty="0"/>
              <a:t> plus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approche</a:t>
            </a:r>
            <a:r>
              <a:rPr lang="en-US" dirty="0"/>
              <a:t> participative (bottom up) </a:t>
            </a:r>
            <a:r>
              <a:rPr lang="en-US" dirty="0" err="1"/>
              <a:t>permet</a:t>
            </a:r>
            <a:r>
              <a:rPr lang="en-US" dirty="0"/>
              <a:t>:</a:t>
            </a:r>
          </a:p>
          <a:p>
            <a:pPr marL="1254125" marR="0" lvl="1" indent="-34290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De l’Entraide</a:t>
            </a:r>
          </a:p>
          <a:p>
            <a:pPr marL="1254125" marR="0" lvl="1" indent="-34290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Création de Communauté métier</a:t>
            </a:r>
          </a:p>
          <a:p>
            <a:pPr marL="1254125" marR="0" lvl="1" indent="-34290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La communication participative</a:t>
            </a:r>
          </a:p>
          <a:p>
            <a:pPr marL="911225" marR="0" lvl="1" indent="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PEUT-ËTRE COMPARER A UN LECTEUR A L’ECHELLE DE L’ENTREPRISE</a:t>
            </a:r>
          </a:p>
          <a:p>
            <a:pPr marL="911225" marR="0" lvl="1" indent="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11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19200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 </a:t>
            </a:r>
            <a:r>
              <a:rPr lang="en-US" dirty="0" err="1"/>
              <a:t>outil</a:t>
            </a:r>
            <a:r>
              <a:rPr lang="en-US" dirty="0"/>
              <a:t> = un usage </a:t>
            </a:r>
            <a:r>
              <a:rPr lang="en-US" dirty="0" err="1"/>
              <a:t>mais</a:t>
            </a:r>
            <a:r>
              <a:rPr lang="en-US" dirty="0"/>
              <a:t> on </a:t>
            </a:r>
            <a:r>
              <a:rPr lang="en-US" dirty="0" err="1"/>
              <a:t>verra</a:t>
            </a:r>
            <a:r>
              <a:rPr lang="en-US" dirty="0"/>
              <a:t> par la suite </a:t>
            </a:r>
            <a:r>
              <a:rPr lang="en-US" dirty="0" err="1"/>
              <a:t>qu’en</a:t>
            </a:r>
            <a:r>
              <a:rPr lang="en-US" dirty="0"/>
              <a:t> </a:t>
            </a:r>
            <a:r>
              <a:rPr lang="en-US" dirty="0" err="1"/>
              <a:t>associant</a:t>
            </a:r>
            <a:r>
              <a:rPr lang="en-US" dirty="0"/>
              <a:t> different </a:t>
            </a:r>
            <a:r>
              <a:rPr lang="en-US" dirty="0" err="1"/>
              <a:t>outils</a:t>
            </a:r>
            <a:r>
              <a:rPr lang="en-US" dirty="0"/>
              <a:t> on </a:t>
            </a:r>
            <a:r>
              <a:rPr lang="en-US" dirty="0" err="1"/>
              <a:t>peut</a:t>
            </a:r>
            <a:r>
              <a:rPr lang="en-US" dirty="0"/>
              <a:t> faire des choses </a:t>
            </a:r>
            <a:r>
              <a:rPr lang="en-US" dirty="0" err="1"/>
              <a:t>interessantes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Outil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r>
              <a:rPr lang="en-US" dirty="0"/>
              <a:t> </a:t>
            </a:r>
            <a:r>
              <a:rPr lang="en-US" dirty="0" err="1"/>
              <a:t>permettant</a:t>
            </a:r>
            <a:r>
              <a:rPr lang="en-US" dirty="0"/>
              <a:t> la </a:t>
            </a:r>
            <a:r>
              <a:rPr lang="en-US" dirty="0" err="1"/>
              <a:t>création</a:t>
            </a:r>
            <a:r>
              <a:rPr lang="en-US" dirty="0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formulaire</a:t>
            </a:r>
            <a:r>
              <a:rPr lang="en-US" dirty="0"/>
              <a:t> 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de questionnaire (</a:t>
            </a:r>
            <a:r>
              <a:rPr lang="en-US" dirty="0" err="1"/>
              <a:t>comme</a:t>
            </a:r>
            <a:r>
              <a:rPr lang="en-US" dirty="0"/>
              <a:t> sur </a:t>
            </a:r>
            <a:r>
              <a:rPr lang="en-US" dirty="0" err="1"/>
              <a:t>l’exemple</a:t>
            </a:r>
            <a:r>
              <a:rPr lang="en-US" dirty="0"/>
              <a:t>)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Equivalent a Survey </a:t>
            </a:r>
            <a:r>
              <a:rPr lang="en-US" dirty="0" err="1"/>
              <a:t>Monket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/>
              <a:t> Google Forms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12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70041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Il </a:t>
            </a:r>
            <a:r>
              <a:rPr lang="en-US" dirty="0" err="1"/>
              <a:t>s’agit</a:t>
            </a:r>
            <a:r>
              <a:rPr lang="en-US" dirty="0"/>
              <a:t> d’un “YouTube” </a:t>
            </a:r>
            <a:r>
              <a:rPr lang="en-US" dirty="0" err="1"/>
              <a:t>ou</a:t>
            </a:r>
            <a:r>
              <a:rPr lang="en-US" dirty="0"/>
              <a:t> d’un “Vimeo” </a:t>
            </a:r>
            <a:r>
              <a:rPr lang="en-US" dirty="0" err="1"/>
              <a:t>mais</a:t>
            </a:r>
            <a:r>
              <a:rPr lang="en-US" dirty="0"/>
              <a:t> interne a </a:t>
            </a:r>
            <a:r>
              <a:rPr lang="en-US" dirty="0" err="1"/>
              <a:t>l’entreprise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créer</a:t>
            </a:r>
            <a:r>
              <a:rPr lang="en-US" dirty="0"/>
              <a:t> et </a:t>
            </a:r>
            <a:r>
              <a:rPr lang="en-US" dirty="0" err="1"/>
              <a:t>gérer</a:t>
            </a:r>
            <a:r>
              <a:rPr lang="en-US" dirty="0"/>
              <a:t> des </a:t>
            </a:r>
            <a:r>
              <a:rPr lang="en-US" dirty="0" err="1"/>
              <a:t>chaines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Permet</a:t>
            </a:r>
            <a:r>
              <a:rPr lang="en-US" dirty="0"/>
              <a:t> le partage de video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l’ensemble</a:t>
            </a:r>
            <a:r>
              <a:rPr lang="en-US" dirty="0"/>
              <a:t> des </a:t>
            </a:r>
            <a:r>
              <a:rPr lang="en-US" dirty="0" err="1"/>
              <a:t>collaborateurs</a:t>
            </a:r>
            <a:r>
              <a:rPr lang="en-US" dirty="0"/>
              <a:t> interne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A un </a:t>
            </a:r>
            <a:r>
              <a:rPr lang="en-US" dirty="0" err="1"/>
              <a:t>groupe</a:t>
            </a:r>
            <a:r>
              <a:rPr lang="en-US" dirty="0"/>
              <a:t> </a:t>
            </a:r>
            <a:r>
              <a:rPr lang="en-US" dirty="0" err="1"/>
              <a:t>spécifique</a:t>
            </a:r>
            <a:endParaRPr lang="en-US" dirty="0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Un </a:t>
            </a:r>
            <a:r>
              <a:rPr lang="en-US" dirty="0" err="1"/>
              <a:t>personne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particulier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https://web.microsoftstream.com/video/50137e88-28cb-42a1-8b44-db8ef9ed142f?list=studio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13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77147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Outil</a:t>
            </a:r>
            <a:r>
              <a:rPr lang="en-US"/>
              <a:t> de planification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créer</a:t>
            </a:r>
            <a:r>
              <a:rPr lang="en-US"/>
              <a:t> un planner pour different plan (un plan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associé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général</a:t>
            </a:r>
            <a:r>
              <a:rPr lang="en-US"/>
              <a:t> à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équipe</a:t>
            </a:r>
            <a:r>
              <a:rPr lang="en-US"/>
              <a:t> Teams)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Chaque</a:t>
            </a:r>
            <a:r>
              <a:rPr lang="en-US"/>
              <a:t> plan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contenir</a:t>
            </a:r>
            <a:r>
              <a:rPr lang="en-US"/>
              <a:t> des taches qui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associé</a:t>
            </a:r>
            <a:r>
              <a:rPr lang="en-US"/>
              <a:t> a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plusieurs</a:t>
            </a:r>
            <a:r>
              <a:rPr lang="en-US"/>
              <a:t> </a:t>
            </a:r>
            <a:r>
              <a:rPr lang="en-US" err="1"/>
              <a:t>personnes</a:t>
            </a:r>
            <a:r>
              <a:rPr lang="en-US"/>
              <a:t> de </a:t>
            </a:r>
            <a:r>
              <a:rPr lang="en-US" err="1"/>
              <a:t>l’équipe</a:t>
            </a:r>
            <a:r>
              <a:rPr lang="en-US"/>
              <a:t>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14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40990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C’est</a:t>
            </a:r>
            <a:r>
              <a:rPr lang="en-US"/>
              <a:t> la fiche </a:t>
            </a:r>
            <a:r>
              <a:rPr lang="en-US" err="1"/>
              <a:t>d’identité</a:t>
            </a:r>
            <a:r>
              <a:rPr lang="en-US"/>
              <a:t> numérique d’un </a:t>
            </a:r>
            <a:r>
              <a:rPr lang="en-US" err="1"/>
              <a:t>collaborateur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On y </a:t>
            </a:r>
            <a:r>
              <a:rPr lang="en-US" err="1"/>
              <a:t>retrouve</a:t>
            </a:r>
            <a:r>
              <a:rPr lang="en-US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Les </a:t>
            </a:r>
            <a:r>
              <a:rPr lang="en-US" err="1"/>
              <a:t>informations</a:t>
            </a:r>
            <a:r>
              <a:rPr lang="en-US"/>
              <a:t> sur le poste de la </a:t>
            </a:r>
            <a:r>
              <a:rPr lang="en-US" err="1"/>
              <a:t>personne</a:t>
            </a:r>
            <a:r>
              <a:rPr lang="en-US"/>
              <a:t> (mail, </a:t>
            </a:r>
            <a:r>
              <a:rPr lang="en-US" err="1"/>
              <a:t>numéro</a:t>
            </a:r>
            <a:r>
              <a:rPr lang="en-US"/>
              <a:t> de portable …)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Une </a:t>
            </a:r>
            <a:r>
              <a:rPr lang="en-US" err="1"/>
              <a:t>liste</a:t>
            </a:r>
            <a:r>
              <a:rPr lang="en-US"/>
              <a:t> des documents sur </a:t>
            </a:r>
            <a:r>
              <a:rPr lang="en-US" err="1"/>
              <a:t>lesquel</a:t>
            </a:r>
            <a:r>
              <a:rPr lang="en-US"/>
              <a:t> </a:t>
            </a:r>
            <a:r>
              <a:rPr lang="en-US" err="1"/>
              <a:t>j’ai</a:t>
            </a:r>
            <a:r>
              <a:rPr lang="en-US"/>
              <a:t> </a:t>
            </a:r>
            <a:r>
              <a:rPr lang="en-US" err="1"/>
              <a:t>travaillé</a:t>
            </a:r>
            <a:r>
              <a:rPr lang="en-US"/>
              <a:t> </a:t>
            </a:r>
            <a:r>
              <a:rPr lang="en-US" err="1"/>
              <a:t>derniérement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La </a:t>
            </a:r>
            <a:r>
              <a:rPr lang="en-US" err="1"/>
              <a:t>liste</a:t>
            </a:r>
            <a:r>
              <a:rPr lang="en-US"/>
              <a:t> des </a:t>
            </a:r>
            <a:r>
              <a:rPr lang="en-US" err="1"/>
              <a:t>personnes</a:t>
            </a:r>
            <a:r>
              <a:rPr lang="en-US"/>
              <a:t> avec </a:t>
            </a:r>
            <a:r>
              <a:rPr lang="en-US" err="1"/>
              <a:t>lesquelle</a:t>
            </a:r>
            <a:r>
              <a:rPr lang="en-US"/>
              <a:t> </a:t>
            </a:r>
            <a:r>
              <a:rPr lang="en-US" err="1"/>
              <a:t>j’ai</a:t>
            </a:r>
            <a:r>
              <a:rPr lang="en-US"/>
              <a:t> le plus </a:t>
            </a:r>
            <a:r>
              <a:rPr lang="en-US" err="1"/>
              <a:t>échanger</a:t>
            </a:r>
            <a:r>
              <a:rPr lang="en-US"/>
              <a:t> les </a:t>
            </a:r>
            <a:r>
              <a:rPr lang="en-US" err="1"/>
              <a:t>derniers</a:t>
            </a:r>
            <a:r>
              <a:rPr lang="en-US"/>
              <a:t> </a:t>
            </a:r>
            <a:r>
              <a:rPr lang="en-US" err="1"/>
              <a:t>jours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err="1"/>
              <a:t>L’organigramme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/>
              <a:t>Ce </a:t>
            </a:r>
            <a:r>
              <a:rPr lang="en-US" err="1"/>
              <a:t>sont</a:t>
            </a:r>
            <a:r>
              <a:rPr lang="en-US"/>
              <a:t> sur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données</a:t>
            </a:r>
            <a:r>
              <a:rPr lang="en-US"/>
              <a:t> que les </a:t>
            </a:r>
            <a:r>
              <a:rPr lang="en-US" err="1"/>
              <a:t>informations</a:t>
            </a:r>
            <a:r>
              <a:rPr lang="en-US"/>
              <a:t> d’un contact dans Outlook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recherchés</a:t>
            </a:r>
            <a:r>
              <a:rPr lang="en-US"/>
              <a:t> par </a:t>
            </a:r>
            <a:r>
              <a:rPr lang="en-US" err="1"/>
              <a:t>exemple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15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415196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On </a:t>
            </a:r>
            <a:r>
              <a:rPr lang="en-US" err="1"/>
              <a:t>passe</a:t>
            </a:r>
            <a:r>
              <a:rPr lang="en-US"/>
              <a:t> </a:t>
            </a:r>
            <a:r>
              <a:rPr lang="en-US" err="1"/>
              <a:t>rapidement</a:t>
            </a:r>
            <a:r>
              <a:rPr lang="en-US"/>
              <a:t> sur les 3 </a:t>
            </a:r>
            <a:r>
              <a:rPr lang="en-US" err="1"/>
              <a:t>derniers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usités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Sway = PowerPoint Like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ligne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To Do = </a:t>
            </a:r>
            <a:r>
              <a:rPr lang="en-US" err="1"/>
              <a:t>gestionnaire</a:t>
            </a:r>
            <a:r>
              <a:rPr lang="en-US"/>
              <a:t> de </a:t>
            </a:r>
            <a:r>
              <a:rPr lang="en-US" err="1"/>
              <a:t>tâche</a:t>
            </a:r>
            <a:r>
              <a:rPr lang="en-US"/>
              <a:t> </a:t>
            </a:r>
            <a:r>
              <a:rPr lang="en-US" err="1"/>
              <a:t>permet</a:t>
            </a:r>
            <a:r>
              <a:rPr lang="en-US"/>
              <a:t> par simple </a:t>
            </a:r>
            <a:r>
              <a:rPr lang="en-US" err="1"/>
              <a:t>glisser</a:t>
            </a:r>
            <a:r>
              <a:rPr lang="en-US"/>
              <a:t> deposer de </a:t>
            </a:r>
            <a:r>
              <a:rPr lang="en-US" err="1"/>
              <a:t>planifier</a:t>
            </a:r>
            <a:r>
              <a:rPr lang="en-US"/>
              <a:t> les chose à faire dans la </a:t>
            </a:r>
            <a:r>
              <a:rPr lang="en-US" err="1"/>
              <a:t>journée</a:t>
            </a:r>
            <a:r>
              <a:rPr lang="en-US"/>
              <a:t> par </a:t>
            </a:r>
            <a:r>
              <a:rPr lang="en-US" err="1"/>
              <a:t>exemple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WhiteBoard</a:t>
            </a:r>
            <a:r>
              <a:rPr lang="en-US"/>
              <a:t> : Tableau Blanc numérique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16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33681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Exemple</a:t>
            </a:r>
            <a:r>
              <a:rPr lang="en-US"/>
              <a:t> </a:t>
            </a:r>
            <a:r>
              <a:rPr lang="en-US" err="1"/>
              <a:t>d’association</a:t>
            </a:r>
            <a:r>
              <a:rPr lang="en-US"/>
              <a:t> </a:t>
            </a:r>
            <a:r>
              <a:rPr lang="en-US" err="1"/>
              <a:t>d’outil</a:t>
            </a:r>
            <a:r>
              <a:rPr lang="en-US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prend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video de formation </a:t>
            </a:r>
            <a:r>
              <a:rPr lang="en-US" err="1"/>
              <a:t>hébergé</a:t>
            </a:r>
            <a:r>
              <a:rPr lang="en-US"/>
              <a:t> sur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17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11597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Exemple</a:t>
            </a:r>
            <a:r>
              <a:rPr lang="en-US"/>
              <a:t> </a:t>
            </a:r>
            <a:r>
              <a:rPr lang="en-US" err="1"/>
              <a:t>d’association</a:t>
            </a:r>
            <a:r>
              <a:rPr lang="en-US"/>
              <a:t> </a:t>
            </a:r>
            <a:r>
              <a:rPr lang="en-US" err="1"/>
              <a:t>d’outil</a:t>
            </a:r>
            <a:r>
              <a:rPr lang="en-US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prend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video de formation </a:t>
            </a:r>
            <a:r>
              <a:rPr lang="en-US" err="1"/>
              <a:t>hébergé</a:t>
            </a:r>
            <a:r>
              <a:rPr lang="en-US"/>
              <a:t> sur Stream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prend</a:t>
            </a:r>
            <a:r>
              <a:rPr lang="en-US"/>
              <a:t> un questionnaire Forms qui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intérroger</a:t>
            </a:r>
            <a:r>
              <a:rPr lang="en-US"/>
              <a:t> la </a:t>
            </a:r>
            <a:r>
              <a:rPr lang="en-US" err="1"/>
              <a:t>personne</a:t>
            </a:r>
            <a:r>
              <a:rPr lang="en-US"/>
              <a:t> sur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qu’elle</a:t>
            </a:r>
            <a:r>
              <a:rPr lang="en-US"/>
              <a:t> a vu dans la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18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429756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Exemple</a:t>
            </a:r>
            <a:r>
              <a:rPr lang="en-US"/>
              <a:t> </a:t>
            </a:r>
            <a:r>
              <a:rPr lang="en-US" err="1"/>
              <a:t>d’association</a:t>
            </a:r>
            <a:r>
              <a:rPr lang="en-US"/>
              <a:t> </a:t>
            </a:r>
            <a:r>
              <a:rPr lang="en-US" err="1"/>
              <a:t>d’outil</a:t>
            </a:r>
            <a:r>
              <a:rPr lang="en-US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prend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video de formation </a:t>
            </a:r>
            <a:r>
              <a:rPr lang="en-US" err="1"/>
              <a:t>hébergé</a:t>
            </a:r>
            <a:r>
              <a:rPr lang="en-US"/>
              <a:t> sur Stream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prend</a:t>
            </a:r>
            <a:r>
              <a:rPr lang="en-US"/>
              <a:t> un questionnaire Forms qui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intérroger</a:t>
            </a:r>
            <a:r>
              <a:rPr lang="en-US"/>
              <a:t> la </a:t>
            </a:r>
            <a:r>
              <a:rPr lang="en-US" err="1"/>
              <a:t>personne</a:t>
            </a:r>
            <a:r>
              <a:rPr lang="en-US"/>
              <a:t> sur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qu’elle</a:t>
            </a:r>
            <a:r>
              <a:rPr lang="en-US"/>
              <a:t> a vu dans la video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heberge</a:t>
            </a:r>
            <a:r>
              <a:rPr lang="en-US"/>
              <a:t> le tout sur un site </a:t>
            </a:r>
            <a:r>
              <a:rPr lang="en-US" err="1"/>
              <a:t>Sharepoint</a:t>
            </a:r>
            <a:r>
              <a:rPr lang="en-US"/>
              <a:t> pour faire un site </a:t>
            </a:r>
            <a:r>
              <a:rPr lang="en-US" err="1"/>
              <a:t>d’E</a:t>
            </a:r>
            <a:r>
              <a:rPr lang="en-US"/>
              <a:t>-Learning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err="1"/>
              <a:t>Exemple</a:t>
            </a:r>
            <a:r>
              <a:rPr lang="en-US"/>
              <a:t> de site fait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d’1 </a:t>
            </a:r>
            <a:r>
              <a:rPr lang="en-US" err="1"/>
              <a:t>heure</a:t>
            </a:r>
            <a:r>
              <a:rPr lang="en-US"/>
              <a:t>  (tout </a:t>
            </a:r>
            <a:r>
              <a:rPr lang="en-US" err="1"/>
              <a:t>compris</a:t>
            </a:r>
            <a:r>
              <a:rPr lang="en-US"/>
              <a:t>) pour </a:t>
            </a:r>
            <a:r>
              <a:rPr lang="en-US" err="1"/>
              <a:t>cet</a:t>
            </a:r>
            <a:r>
              <a:rPr lang="en-US"/>
              <a:t> </a:t>
            </a:r>
            <a:r>
              <a:rPr lang="en-US" err="1"/>
              <a:t>exemple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19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69301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Travailler</a:t>
            </a:r>
            <a:r>
              <a:rPr lang="en-US"/>
              <a:t> </a:t>
            </a:r>
            <a:r>
              <a:rPr lang="en-US" err="1"/>
              <a:t>n’importe</a:t>
            </a:r>
            <a:r>
              <a:rPr lang="en-US"/>
              <a:t> </a:t>
            </a:r>
            <a:r>
              <a:rPr lang="en-US" err="1"/>
              <a:t>où</a:t>
            </a:r>
            <a:r>
              <a:rPr lang="en-US"/>
              <a:t> =&gt; </a:t>
            </a:r>
            <a:r>
              <a:rPr lang="en-US" err="1"/>
              <a:t>Exemple</a:t>
            </a:r>
            <a:r>
              <a:rPr lang="en-US"/>
              <a:t> du </a:t>
            </a:r>
            <a:r>
              <a:rPr lang="en-US" err="1"/>
              <a:t>télétravail</a:t>
            </a:r>
            <a:r>
              <a:rPr lang="en-US"/>
              <a:t> que </a:t>
            </a:r>
            <a:r>
              <a:rPr lang="en-US" err="1"/>
              <a:t>l’on</a:t>
            </a:r>
            <a:r>
              <a:rPr lang="en-US"/>
              <a:t> a </a:t>
            </a:r>
            <a:r>
              <a:rPr lang="en-US" err="1"/>
              <a:t>vécu</a:t>
            </a:r>
            <a:r>
              <a:rPr lang="en-US"/>
              <a:t>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derniers</a:t>
            </a:r>
            <a:r>
              <a:rPr lang="en-US"/>
              <a:t> </a:t>
            </a:r>
            <a:r>
              <a:rPr lang="en-US" err="1"/>
              <a:t>mois</a:t>
            </a:r>
            <a:endParaRPr lang="en-US"/>
          </a:p>
          <a:p>
            <a:r>
              <a:rPr lang="en-US" err="1"/>
              <a:t>N’importe</a:t>
            </a:r>
            <a:r>
              <a:rPr lang="en-US"/>
              <a:t> </a:t>
            </a:r>
            <a:r>
              <a:rPr lang="en-US" err="1"/>
              <a:t>quel</a:t>
            </a:r>
            <a:r>
              <a:rPr lang="en-US"/>
              <a:t> </a:t>
            </a:r>
            <a:r>
              <a:rPr lang="en-US" err="1"/>
              <a:t>périphérique</a:t>
            </a:r>
            <a:r>
              <a:rPr lang="en-US"/>
              <a:t> =&gt; PC portable/Fixe Classique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aussi</a:t>
            </a:r>
            <a:r>
              <a:rPr lang="en-US"/>
              <a:t> du portable </a:t>
            </a:r>
            <a:r>
              <a:rPr lang="en-US" err="1"/>
              <a:t>ou</a:t>
            </a:r>
            <a:r>
              <a:rPr lang="en-US"/>
              <a:t> d’un poste </a:t>
            </a:r>
            <a:r>
              <a:rPr lang="en-US" err="1"/>
              <a:t>en</a:t>
            </a:r>
            <a:r>
              <a:rPr lang="en-US"/>
              <a:t> libre service</a:t>
            </a:r>
          </a:p>
          <a:p>
            <a:r>
              <a:rPr lang="en-US" err="1"/>
              <a:t>Sécuriser</a:t>
            </a:r>
            <a:r>
              <a:rPr lang="en-US"/>
              <a:t> =&gt; </a:t>
            </a:r>
            <a:r>
              <a:rPr lang="en-US" err="1"/>
              <a:t>possiblité</a:t>
            </a:r>
            <a:r>
              <a:rPr lang="en-US"/>
              <a:t> de </a:t>
            </a:r>
            <a:r>
              <a:rPr lang="en-US" err="1"/>
              <a:t>mettre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place de la </a:t>
            </a:r>
            <a:r>
              <a:rPr lang="en-US" err="1"/>
              <a:t>gouvernance</a:t>
            </a:r>
            <a:r>
              <a:rPr lang="en-US"/>
              <a:t> de </a:t>
            </a:r>
            <a:r>
              <a:rPr lang="en-US" err="1"/>
              <a:t>donnèe</a:t>
            </a:r>
            <a:r>
              <a:rPr lang="en-US"/>
              <a:t> pour savoir qui fait quoi avec </a:t>
            </a:r>
            <a:r>
              <a:rPr lang="en-US" err="1"/>
              <a:t>quelles</a:t>
            </a:r>
            <a:r>
              <a:rPr lang="en-US"/>
              <a:t> </a:t>
            </a:r>
            <a:r>
              <a:rPr lang="en-US" err="1"/>
              <a:t>donnnèes</a:t>
            </a:r>
            <a:r>
              <a:rPr lang="en-US"/>
              <a:t> </a:t>
            </a:r>
          </a:p>
          <a:p>
            <a:r>
              <a:rPr lang="en-US" err="1"/>
              <a:t>Facilitateur</a:t>
            </a:r>
            <a:r>
              <a:rPr lang="en-US"/>
              <a:t> =&gt;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rendre</a:t>
            </a:r>
            <a:r>
              <a:rPr lang="en-US"/>
              <a:t> </a:t>
            </a:r>
            <a:r>
              <a:rPr lang="en-US" err="1"/>
              <a:t>autonome</a:t>
            </a:r>
            <a:r>
              <a:rPr lang="en-US"/>
              <a:t> les </a:t>
            </a:r>
            <a:r>
              <a:rPr lang="en-US" err="1"/>
              <a:t>collaborateurs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Partage de </a:t>
            </a:r>
            <a:r>
              <a:rPr lang="en-US" err="1"/>
              <a:t>l’information</a:t>
            </a:r>
            <a:r>
              <a:rPr lang="en-US"/>
              <a:t> de </a:t>
            </a:r>
            <a:r>
              <a:rPr lang="en-US" err="1"/>
              <a:t>facon</a:t>
            </a:r>
            <a:r>
              <a:rPr lang="en-US"/>
              <a:t> transversal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Ouverture</a:t>
            </a:r>
            <a:r>
              <a:rPr lang="en-US"/>
              <a:t> </a:t>
            </a:r>
            <a:r>
              <a:rPr lang="en-US" err="1"/>
              <a:t>vers</a:t>
            </a:r>
            <a:r>
              <a:rPr lang="en-US"/>
              <a:t> </a:t>
            </a:r>
            <a:r>
              <a:rPr lang="en-US" err="1"/>
              <a:t>l’extérieur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2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9366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 Power Suite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Power Automate =&gt; </a:t>
            </a:r>
            <a:r>
              <a:rPr lang="en-US" dirty="0" err="1"/>
              <a:t>Automatisation</a:t>
            </a:r>
            <a:r>
              <a:rPr lang="en-US" dirty="0"/>
              <a:t> d’un </a:t>
            </a:r>
            <a:r>
              <a:rPr lang="en-US" dirty="0" err="1"/>
              <a:t>processus</a:t>
            </a:r>
            <a:r>
              <a:rPr lang="en-US" dirty="0"/>
              <a:t> métier</a:t>
            </a:r>
          </a:p>
          <a:p>
            <a:pPr marL="911225"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Exemple</a:t>
            </a:r>
            <a:r>
              <a:rPr lang="en-US" dirty="0"/>
              <a:t> un flux de validation </a:t>
            </a:r>
            <a:r>
              <a:rPr lang="en-US" dirty="0" err="1"/>
              <a:t>d’une</a:t>
            </a:r>
            <a:r>
              <a:rPr lang="en-US" dirty="0"/>
              <a:t> note de frais :</a:t>
            </a:r>
          </a:p>
          <a:p>
            <a:pPr marL="2168525" lvl="2" indent="-34290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personne</a:t>
            </a:r>
            <a:r>
              <a:rPr lang="en-US" dirty="0"/>
              <a:t> depose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demande</a:t>
            </a:r>
            <a:r>
              <a:rPr lang="en-US" dirty="0"/>
              <a:t> de </a:t>
            </a:r>
            <a:r>
              <a:rPr lang="en-US" dirty="0" err="1"/>
              <a:t>remboursement</a:t>
            </a:r>
            <a:r>
              <a:rPr lang="en-US" dirty="0"/>
              <a:t> de note de frais</a:t>
            </a:r>
          </a:p>
          <a:p>
            <a:pPr marL="2168525" lvl="2" indent="-342900">
              <a:buFont typeface="Arial" panose="020B0604020202020204" pitchFamily="34" charset="0"/>
              <a:buChar char="•"/>
            </a:pPr>
            <a:r>
              <a:rPr lang="en-US" dirty="0"/>
              <a:t>Son </a:t>
            </a:r>
            <a:r>
              <a:rPr lang="en-US" dirty="0" err="1"/>
              <a:t>responsable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prévenu</a:t>
            </a:r>
            <a:r>
              <a:rPr lang="en-US" dirty="0"/>
              <a:t> par mail et </a:t>
            </a:r>
            <a:r>
              <a:rPr lang="en-US" dirty="0" err="1"/>
              <a:t>doit</a:t>
            </a:r>
            <a:r>
              <a:rPr lang="en-US" dirty="0"/>
              <a:t> </a:t>
            </a:r>
            <a:r>
              <a:rPr lang="en-US" dirty="0" err="1"/>
              <a:t>valider</a:t>
            </a:r>
            <a:r>
              <a:rPr lang="en-US" dirty="0"/>
              <a:t> la note de frais</a:t>
            </a:r>
          </a:p>
          <a:p>
            <a:pPr marL="2168525" lvl="2" indent="-342900">
              <a:buFont typeface="Arial" panose="020B0604020202020204" pitchFamily="34" charset="0"/>
              <a:buChar char="•"/>
            </a:pPr>
            <a:r>
              <a:rPr lang="en-US" dirty="0"/>
              <a:t>Après validation par le </a:t>
            </a:r>
            <a:r>
              <a:rPr lang="en-US" dirty="0" err="1"/>
              <a:t>responsable</a:t>
            </a:r>
            <a:r>
              <a:rPr lang="en-US" dirty="0"/>
              <a:t> la note de frais et </a:t>
            </a:r>
            <a:r>
              <a:rPr lang="en-US" dirty="0" err="1"/>
              <a:t>transmise</a:t>
            </a:r>
            <a:r>
              <a:rPr lang="en-US" dirty="0"/>
              <a:t> à la </a:t>
            </a:r>
            <a:r>
              <a:rPr lang="en-US" dirty="0" err="1"/>
              <a:t>comptabilité</a:t>
            </a:r>
            <a:endParaRPr lang="en-US" dirty="0"/>
          </a:p>
          <a:p>
            <a:pPr marL="2168525" lvl="2" indent="-342900">
              <a:buFont typeface="Arial" panose="020B0604020202020204" pitchFamily="34" charset="0"/>
              <a:buChar char="•"/>
            </a:pPr>
            <a:r>
              <a:rPr lang="en-US" dirty="0"/>
              <a:t>Après validation par la </a:t>
            </a:r>
            <a:r>
              <a:rPr lang="en-US" dirty="0" err="1"/>
              <a:t>compta</a:t>
            </a:r>
            <a:r>
              <a:rPr lang="en-US" dirty="0"/>
              <a:t> la </a:t>
            </a:r>
            <a:r>
              <a:rPr lang="en-US" dirty="0" err="1"/>
              <a:t>personne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prévenue</a:t>
            </a:r>
            <a:r>
              <a:rPr lang="en-US" dirty="0"/>
              <a:t> que ca note de frais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remboursée</a:t>
            </a:r>
            <a:r>
              <a:rPr lang="en-US" dirty="0"/>
              <a:t>.</a:t>
            </a:r>
          </a:p>
          <a:p>
            <a:pPr marL="2168525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Power Apps =&gt; Petite application mobile/</a:t>
            </a:r>
            <a:r>
              <a:rPr lang="en-US" dirty="0" err="1"/>
              <a:t>tablette</a:t>
            </a:r>
            <a:r>
              <a:rPr lang="en-US" dirty="0"/>
              <a:t>/PC</a:t>
            </a:r>
          </a:p>
          <a:p>
            <a:pPr marL="1825625" lvl="2" indent="0">
              <a:buFont typeface="Arial" panose="020B0604020202020204" pitchFamily="34" charset="0"/>
              <a:buNone/>
            </a:pPr>
            <a:r>
              <a:rPr lang="en-US" dirty="0"/>
              <a:t>Si on </a:t>
            </a:r>
            <a:r>
              <a:rPr lang="en-US" dirty="0" err="1"/>
              <a:t>reprends</a:t>
            </a:r>
            <a:r>
              <a:rPr lang="en-US" dirty="0"/>
              <a:t> </a:t>
            </a:r>
            <a:r>
              <a:rPr lang="en-US" dirty="0" err="1"/>
              <a:t>l’exemple</a:t>
            </a:r>
            <a:r>
              <a:rPr lang="en-US" dirty="0"/>
              <a:t> precedent on </a:t>
            </a:r>
            <a:r>
              <a:rPr lang="en-US" dirty="0" err="1"/>
              <a:t>peut</a:t>
            </a:r>
            <a:r>
              <a:rPr lang="en-US" dirty="0"/>
              <a:t> imaginer </a:t>
            </a:r>
            <a:r>
              <a:rPr lang="en-US" dirty="0" err="1"/>
              <a:t>une</a:t>
            </a:r>
            <a:r>
              <a:rPr lang="en-US" dirty="0"/>
              <a:t> application multi-</a:t>
            </a:r>
            <a:r>
              <a:rPr lang="en-US" dirty="0" err="1"/>
              <a:t>plateforme</a:t>
            </a:r>
            <a:r>
              <a:rPr lang="en-US" dirty="0"/>
              <a:t> pour </a:t>
            </a:r>
            <a:r>
              <a:rPr lang="en-US" dirty="0" err="1"/>
              <a:t>saisir</a:t>
            </a:r>
            <a:r>
              <a:rPr lang="en-US" dirty="0"/>
              <a:t> la note de frais qui </a:t>
            </a:r>
            <a:r>
              <a:rPr lang="en-US" dirty="0" err="1"/>
              <a:t>ensuite</a:t>
            </a:r>
            <a:r>
              <a:rPr lang="en-US" dirty="0"/>
              <a:t> </a:t>
            </a:r>
            <a:r>
              <a:rPr lang="en-US" dirty="0" err="1"/>
              <a:t>passera</a:t>
            </a:r>
            <a:r>
              <a:rPr lang="en-US" dirty="0"/>
              <a:t> dans le flux de validation precedent</a:t>
            </a:r>
          </a:p>
          <a:p>
            <a:pPr marL="1825625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Les applications de la Power Suite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dites</a:t>
            </a:r>
            <a:r>
              <a:rPr lang="en-US" dirty="0"/>
              <a:t> Low Code car </a:t>
            </a:r>
            <a:r>
              <a:rPr lang="en-US" dirty="0" err="1"/>
              <a:t>elle</a:t>
            </a:r>
            <a:r>
              <a:rPr lang="en-US" dirty="0"/>
              <a:t> ne </a:t>
            </a:r>
            <a:r>
              <a:rPr lang="en-US" dirty="0" err="1"/>
              <a:t>n’hésesite</a:t>
            </a:r>
            <a:r>
              <a:rPr lang="en-US" dirty="0"/>
              <a:t> que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de </a:t>
            </a:r>
            <a:r>
              <a:rPr lang="en-US" dirty="0" err="1"/>
              <a:t>développement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terme</a:t>
            </a:r>
            <a:r>
              <a:rPr lang="en-US" dirty="0"/>
              <a:t> de code)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Par </a:t>
            </a:r>
            <a:r>
              <a:rPr lang="en-US" dirty="0" err="1"/>
              <a:t>contre</a:t>
            </a:r>
            <a:r>
              <a:rPr lang="en-US" dirty="0"/>
              <a:t>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demande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que la </a:t>
            </a:r>
            <a:r>
              <a:rPr lang="en-US" dirty="0" err="1"/>
              <a:t>personne</a:t>
            </a:r>
            <a:r>
              <a:rPr lang="en-US" dirty="0"/>
              <a:t> qui les </a:t>
            </a:r>
            <a:r>
              <a:rPr lang="en-US" dirty="0" err="1"/>
              <a:t>utilies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 Background </a:t>
            </a:r>
            <a:r>
              <a:rPr lang="en-US" dirty="0" err="1"/>
              <a:t>informatique</a:t>
            </a:r>
            <a:r>
              <a:rPr lang="en-US" dirty="0"/>
              <a:t> (ca </a:t>
            </a:r>
            <a:r>
              <a:rPr lang="en-US" dirty="0" err="1"/>
              <a:t>reste</a:t>
            </a:r>
            <a:r>
              <a:rPr lang="en-US" dirty="0"/>
              <a:t> du </a:t>
            </a:r>
            <a:r>
              <a:rPr lang="en-US" dirty="0" err="1"/>
              <a:t>developpement</a:t>
            </a:r>
            <a:r>
              <a:rPr lang="en-US" dirty="0"/>
              <a:t> via </a:t>
            </a:r>
            <a:r>
              <a:rPr lang="en-US" dirty="0" err="1"/>
              <a:t>une</a:t>
            </a:r>
            <a:r>
              <a:rPr lang="en-US" dirty="0"/>
              <a:t> interface </a:t>
            </a:r>
            <a:r>
              <a:rPr lang="en-US" dirty="0" err="1"/>
              <a:t>graphique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du </a:t>
            </a:r>
            <a:r>
              <a:rPr lang="en-US" dirty="0" err="1"/>
              <a:t>developpement</a:t>
            </a:r>
            <a:r>
              <a:rPr lang="en-US" dirty="0"/>
              <a:t>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)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https://www.youtube.com/watch?v=Kjb-Hnt_GpY&amp;feature=youtu.be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20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669295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Aujourd’hui</a:t>
            </a:r>
            <a:r>
              <a:rPr lang="en-US"/>
              <a:t> nous </a:t>
            </a:r>
            <a:r>
              <a:rPr lang="en-US" err="1"/>
              <a:t>avons</a:t>
            </a:r>
            <a:r>
              <a:rPr lang="en-US"/>
              <a:t> </a:t>
            </a:r>
            <a:r>
              <a:rPr lang="en-US" err="1"/>
              <a:t>notre</a:t>
            </a:r>
            <a:r>
              <a:rPr lang="en-US"/>
              <a:t> premier </a:t>
            </a:r>
            <a:r>
              <a:rPr lang="en-US" err="1"/>
              <a:t>projet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cours</a:t>
            </a:r>
            <a:r>
              <a:rPr lang="en-US"/>
              <a:t> avec </a:t>
            </a:r>
            <a:r>
              <a:rPr lang="en-US" err="1"/>
              <a:t>ces</a:t>
            </a:r>
            <a:r>
              <a:rPr lang="en-US"/>
              <a:t> </a:t>
            </a:r>
            <a:r>
              <a:rPr lang="en-US" err="1"/>
              <a:t>outils</a:t>
            </a:r>
            <a:r>
              <a:rPr lang="en-US"/>
              <a:t> sur le </a:t>
            </a:r>
            <a:r>
              <a:rPr lang="en-US" err="1"/>
              <a:t>suivie</a:t>
            </a:r>
            <a:r>
              <a:rPr lang="en-US"/>
              <a:t> de la maintenance des machines </a:t>
            </a:r>
            <a:r>
              <a:rPr lang="en-US" err="1"/>
              <a:t>dangereuses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Le cahier des charges </a:t>
            </a:r>
            <a:r>
              <a:rPr lang="en-US" err="1"/>
              <a:t>n’est</a:t>
            </a:r>
            <a:r>
              <a:rPr lang="en-US"/>
              <a:t> pas encore </a:t>
            </a:r>
            <a:r>
              <a:rPr lang="en-US" err="1"/>
              <a:t>clairement</a:t>
            </a:r>
            <a:r>
              <a:rPr lang="en-US"/>
              <a:t> </a:t>
            </a:r>
            <a:r>
              <a:rPr lang="en-US" err="1"/>
              <a:t>défini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l’objectif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de </a:t>
            </a:r>
            <a:r>
              <a:rPr lang="en-US" err="1"/>
              <a:t>pouvoir</a:t>
            </a:r>
            <a:r>
              <a:rPr lang="en-US"/>
              <a:t> faire un </a:t>
            </a:r>
            <a:r>
              <a:rPr lang="en-US" err="1"/>
              <a:t>suivi</a:t>
            </a:r>
            <a:r>
              <a:rPr lang="en-US"/>
              <a:t> </a:t>
            </a:r>
            <a:r>
              <a:rPr lang="en-US" err="1"/>
              <a:t>rapide</a:t>
            </a:r>
            <a:r>
              <a:rPr lang="en-US"/>
              <a:t> de la maintenance de </a:t>
            </a:r>
            <a:r>
              <a:rPr lang="en-US" err="1"/>
              <a:t>ces</a:t>
            </a:r>
            <a:r>
              <a:rPr lang="en-US"/>
              <a:t> machines avec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Une application Mobile (Power Apps) qui </a:t>
            </a:r>
            <a:r>
              <a:rPr lang="en-US" err="1"/>
              <a:t>permettra</a:t>
            </a:r>
            <a:r>
              <a:rPr lang="en-US"/>
              <a:t> grace au scan d’un QR Code de </a:t>
            </a:r>
            <a:r>
              <a:rPr lang="en-US" err="1"/>
              <a:t>retrouver</a:t>
            </a:r>
            <a:r>
              <a:rPr lang="en-US"/>
              <a:t> </a:t>
            </a:r>
            <a:r>
              <a:rPr lang="en-US" err="1"/>
              <a:t>rapidement</a:t>
            </a:r>
            <a:r>
              <a:rPr lang="en-US"/>
              <a:t> les </a:t>
            </a:r>
            <a:r>
              <a:rPr lang="en-US" err="1"/>
              <a:t>informations</a:t>
            </a:r>
            <a:r>
              <a:rPr lang="en-US"/>
              <a:t> sur </a:t>
            </a:r>
            <a:r>
              <a:rPr lang="en-US" err="1"/>
              <a:t>une</a:t>
            </a:r>
            <a:r>
              <a:rPr lang="en-US"/>
              <a:t> machine et de </a:t>
            </a:r>
            <a:r>
              <a:rPr lang="en-US" err="1"/>
              <a:t>saisir</a:t>
            </a:r>
            <a:r>
              <a:rPr lang="en-US"/>
              <a:t> le </a:t>
            </a:r>
            <a:r>
              <a:rPr lang="en-US" err="1"/>
              <a:t>suivi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Un flux Power Automate qui </a:t>
            </a:r>
            <a:r>
              <a:rPr lang="en-US" err="1"/>
              <a:t>enverra</a:t>
            </a:r>
            <a:r>
              <a:rPr lang="en-US"/>
              <a:t> </a:t>
            </a:r>
            <a:r>
              <a:rPr lang="en-US" err="1"/>
              <a:t>automatiquement</a:t>
            </a:r>
            <a:r>
              <a:rPr lang="en-US"/>
              <a:t> le </a:t>
            </a:r>
            <a:r>
              <a:rPr lang="en-US" err="1"/>
              <a:t>suivi</a:t>
            </a:r>
            <a:r>
              <a:rPr lang="en-US"/>
              <a:t> au </a:t>
            </a:r>
            <a:r>
              <a:rPr lang="en-US" err="1"/>
              <a:t>responsable</a:t>
            </a:r>
            <a:r>
              <a:rPr lang="en-US"/>
              <a:t>.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21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462514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Pas de one shot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mise </a:t>
            </a:r>
            <a:r>
              <a:rPr lang="en-US" err="1"/>
              <a:t>en</a:t>
            </a:r>
            <a:r>
              <a:rPr lang="en-US"/>
              <a:t> place </a:t>
            </a:r>
            <a:r>
              <a:rPr lang="en-US" err="1"/>
              <a:t>graduelle</a:t>
            </a:r>
            <a:r>
              <a:rPr lang="en-US"/>
              <a:t> des </a:t>
            </a:r>
            <a:r>
              <a:rPr lang="en-US" err="1"/>
              <a:t>outils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22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09897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23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40849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the shelf  =&gt; Sur étagère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=&gt; </a:t>
            </a:r>
            <a:r>
              <a:rPr lang="en-US" dirty="0" err="1"/>
              <a:t>exemple</a:t>
            </a:r>
            <a:r>
              <a:rPr lang="en-US" dirty="0"/>
              <a:t> Teams qui a </a:t>
            </a:r>
            <a:r>
              <a:rPr lang="en-US" dirty="0" err="1"/>
              <a:t>était</a:t>
            </a:r>
            <a:r>
              <a:rPr lang="en-US" dirty="0"/>
              <a:t> </a:t>
            </a:r>
            <a:r>
              <a:rPr lang="en-US" dirty="0" err="1"/>
              <a:t>pris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main </a:t>
            </a:r>
            <a:r>
              <a:rPr lang="en-US" dirty="0" err="1"/>
              <a:t>assez</a:t>
            </a:r>
            <a:r>
              <a:rPr lang="en-US" dirty="0"/>
              <a:t> </a:t>
            </a:r>
            <a:r>
              <a:rPr lang="en-US" dirty="0" err="1"/>
              <a:t>facilelement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du confinement</a:t>
            </a:r>
          </a:p>
          <a:p>
            <a:r>
              <a:rPr lang="en-US" dirty="0" err="1"/>
              <a:t>Peu</a:t>
            </a:r>
            <a:r>
              <a:rPr lang="en-US" dirty="0"/>
              <a:t> </a:t>
            </a:r>
            <a:r>
              <a:rPr lang="en-US" dirty="0" err="1"/>
              <a:t>personisable</a:t>
            </a:r>
            <a:r>
              <a:rPr lang="en-US" dirty="0"/>
              <a:t> =&gt;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boite</a:t>
            </a:r>
            <a:r>
              <a:rPr lang="en-US" dirty="0"/>
              <a:t> à </a:t>
            </a:r>
            <a:r>
              <a:rPr lang="en-US" dirty="0" err="1"/>
              <a:t>outil</a:t>
            </a:r>
            <a:r>
              <a:rPr lang="en-US" dirty="0"/>
              <a:t> et </a:t>
            </a:r>
            <a:r>
              <a:rPr lang="en-US" dirty="0" err="1"/>
              <a:t>comme</a:t>
            </a:r>
            <a:r>
              <a:rPr lang="en-US" dirty="0"/>
              <a:t> dans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boite</a:t>
            </a:r>
            <a:r>
              <a:rPr lang="en-US" dirty="0"/>
              <a:t> a </a:t>
            </a:r>
            <a:r>
              <a:rPr lang="en-US" dirty="0" err="1"/>
              <a:t>outil</a:t>
            </a:r>
            <a:r>
              <a:rPr lang="en-US" dirty="0"/>
              <a:t> avec un </a:t>
            </a:r>
            <a:r>
              <a:rPr lang="en-US" dirty="0" err="1"/>
              <a:t>clé</a:t>
            </a:r>
            <a:r>
              <a:rPr lang="en-US" dirty="0"/>
              <a:t> plate de 10 on </a:t>
            </a:r>
            <a:r>
              <a:rPr lang="en-US" dirty="0" err="1"/>
              <a:t>enléve</a:t>
            </a:r>
            <a:r>
              <a:rPr lang="en-US" dirty="0"/>
              <a:t> pas un </a:t>
            </a:r>
            <a:r>
              <a:rPr lang="en-US" dirty="0" err="1"/>
              <a:t>boulon</a:t>
            </a:r>
            <a:r>
              <a:rPr lang="en-US" dirty="0"/>
              <a:t> de 8</a:t>
            </a:r>
          </a:p>
          <a:p>
            <a:r>
              <a:rPr lang="en-US" dirty="0"/>
              <a:t>A la </a:t>
            </a:r>
            <a:r>
              <a:rPr lang="en-US" dirty="0" err="1"/>
              <a:t>demande</a:t>
            </a:r>
            <a:r>
              <a:rPr lang="en-US" dirty="0"/>
              <a:t> =&gt; Grâce a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sur </a:t>
            </a:r>
            <a:r>
              <a:rPr lang="en-US" dirty="0" err="1"/>
              <a:t>étagere</a:t>
            </a:r>
            <a:r>
              <a:rPr lang="en-US" dirty="0"/>
              <a:t> la dsi </a:t>
            </a:r>
            <a:r>
              <a:rPr lang="en-US" dirty="0" err="1"/>
              <a:t>peut</a:t>
            </a:r>
            <a:r>
              <a:rPr lang="en-US" dirty="0"/>
              <a:t> plus </a:t>
            </a:r>
            <a:r>
              <a:rPr lang="en-US" dirty="0" err="1"/>
              <a:t>rapidement</a:t>
            </a:r>
            <a:r>
              <a:rPr lang="en-US" dirty="0"/>
              <a:t> propose des solutions (plus agile)</a:t>
            </a:r>
          </a:p>
          <a:p>
            <a:r>
              <a:rPr lang="en-US" dirty="0"/>
              <a:t>Une large palette =&gt; on </a:t>
            </a:r>
            <a:r>
              <a:rPr lang="en-US" dirty="0" err="1"/>
              <a:t>verra</a:t>
            </a:r>
            <a:r>
              <a:rPr lang="en-US" dirty="0"/>
              <a:t> plus loin que </a:t>
            </a:r>
            <a:r>
              <a:rPr lang="en-US" dirty="0" err="1"/>
              <a:t>l’on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combiner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outils</a:t>
            </a:r>
            <a:r>
              <a:rPr lang="en-US" dirty="0"/>
              <a:t> pour </a:t>
            </a:r>
            <a:r>
              <a:rPr lang="en-US" dirty="0" err="1"/>
              <a:t>utiliser</a:t>
            </a:r>
            <a:r>
              <a:rPr lang="en-US" dirty="0"/>
              <a:t> le point fort de </a:t>
            </a:r>
            <a:r>
              <a:rPr lang="en-US" dirty="0" err="1"/>
              <a:t>chacun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3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88429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Classé</a:t>
            </a:r>
            <a:r>
              <a:rPr lang="en-US"/>
              <a:t> par </a:t>
            </a:r>
            <a:r>
              <a:rPr lang="en-US" err="1"/>
              <a:t>famille</a:t>
            </a:r>
            <a:r>
              <a:rPr lang="en-US"/>
              <a:t> </a:t>
            </a:r>
          </a:p>
          <a:p>
            <a:r>
              <a:rPr lang="en-US"/>
              <a:t>On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détailler</a:t>
            </a:r>
            <a:r>
              <a:rPr lang="en-US"/>
              <a:t>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outil</a:t>
            </a:r>
            <a:r>
              <a:rPr lang="en-US"/>
              <a:t> par la suite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4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76130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suite Office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Word, Excel, Outlook, PowerPoint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plutot</a:t>
            </a:r>
            <a:r>
              <a:rPr lang="en-US"/>
              <a:t> </a:t>
            </a:r>
            <a:r>
              <a:rPr lang="en-US" err="1"/>
              <a:t>connus</a:t>
            </a:r>
            <a:r>
              <a:rPr lang="en-US"/>
              <a:t> de </a:t>
            </a:r>
            <a:r>
              <a:rPr lang="en-US" err="1"/>
              <a:t>tous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5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42728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suite Office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OneNote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err="1"/>
              <a:t>Outil</a:t>
            </a:r>
            <a:r>
              <a:rPr lang="en-US"/>
              <a:t> de </a:t>
            </a:r>
            <a:r>
              <a:rPr lang="en-US" err="1"/>
              <a:t>prise</a:t>
            </a:r>
            <a:r>
              <a:rPr lang="en-US"/>
              <a:t> de note qui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classé</a:t>
            </a:r>
            <a:r>
              <a:rPr lang="en-US"/>
              <a:t> par Sections et Pages (</a:t>
            </a:r>
            <a:r>
              <a:rPr lang="en-US" err="1"/>
              <a:t>montrer</a:t>
            </a:r>
            <a:r>
              <a:rPr lang="en-US"/>
              <a:t> un OneNote)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6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20117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suite Office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Teams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Chat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err="1"/>
              <a:t>VisioConférence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err="1"/>
              <a:t>AudioConférence</a:t>
            </a:r>
            <a:endParaRPr lang="en-US"/>
          </a:p>
          <a:p>
            <a:pPr marL="911225" lvl="1" indent="0">
              <a:buFont typeface="Arial" panose="020B0604020202020204" pitchFamily="34" charset="0"/>
              <a:buNone/>
            </a:pPr>
            <a:endParaRPr lang="en-US"/>
          </a:p>
          <a:p>
            <a:pPr marL="911225" lvl="1" indent="0">
              <a:buFont typeface="Arial" panose="020B0604020202020204" pitchFamily="34" charset="0"/>
              <a:buNone/>
            </a:pPr>
            <a:r>
              <a:rPr lang="en-US"/>
              <a:t>On </a:t>
            </a:r>
            <a:r>
              <a:rPr lang="en-US" err="1"/>
              <a:t>verra</a:t>
            </a:r>
            <a:r>
              <a:rPr lang="en-US"/>
              <a:t> plus loin </a:t>
            </a:r>
            <a:r>
              <a:rPr lang="en-US" err="1"/>
              <a:t>qu’il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également</a:t>
            </a:r>
            <a:r>
              <a:rPr lang="en-US"/>
              <a:t> dans la </a:t>
            </a:r>
            <a:r>
              <a:rPr lang="en-US" err="1"/>
              <a:t>famille</a:t>
            </a:r>
            <a:r>
              <a:rPr lang="en-US"/>
              <a:t> </a:t>
            </a:r>
            <a:r>
              <a:rPr lang="en-US" err="1"/>
              <a:t>Collaborer</a:t>
            </a:r>
            <a:endParaRPr lang="en-US"/>
          </a:p>
          <a:p>
            <a:pPr marL="911225" lvl="1" indent="0">
              <a:buFont typeface="Arial" panose="020B0604020202020204" pitchFamily="34" charset="0"/>
              <a:buNone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7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3109550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Espace</a:t>
            </a:r>
            <a:r>
              <a:rPr lang="en-US" dirty="0"/>
              <a:t> de stockage </a:t>
            </a:r>
            <a:r>
              <a:rPr lang="en-US" dirty="0" err="1"/>
              <a:t>privé</a:t>
            </a:r>
            <a:r>
              <a:rPr lang="en-US" dirty="0"/>
              <a:t> dans le Cloud 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Accessible sur le poste de travail (</a:t>
            </a:r>
            <a:r>
              <a:rPr lang="en-US" dirty="0" err="1"/>
              <a:t>il</a:t>
            </a:r>
            <a:r>
              <a:rPr lang="en-US" dirty="0"/>
              <a:t> faut un poste de travail compatible PC/Portable)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/>
              <a:t>Accessible de </a:t>
            </a:r>
            <a:r>
              <a:rPr lang="en-US" dirty="0" err="1"/>
              <a:t>n’importe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en-US" dirty="0" err="1"/>
              <a:t>puisque</a:t>
            </a:r>
            <a:r>
              <a:rPr lang="en-US" dirty="0"/>
              <a:t> </a:t>
            </a:r>
            <a:r>
              <a:rPr lang="en-US" dirty="0" err="1"/>
              <a:t>stocké</a:t>
            </a:r>
            <a:r>
              <a:rPr lang="en-US" dirty="0"/>
              <a:t> dans le cloud)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Espace</a:t>
            </a:r>
            <a:r>
              <a:rPr lang="en-US" dirty="0"/>
              <a:t> de stockage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capacité</a:t>
            </a:r>
            <a:r>
              <a:rPr lang="en-US" dirty="0"/>
              <a:t> (1To/Utilisateur)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partager</a:t>
            </a:r>
            <a:r>
              <a:rPr lang="en-US" dirty="0"/>
              <a:t> </a:t>
            </a:r>
            <a:r>
              <a:rPr lang="en-US" dirty="0" err="1"/>
              <a:t>directement</a:t>
            </a:r>
            <a:r>
              <a:rPr lang="en-US" dirty="0"/>
              <a:t> des documents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>
              <a:buFont typeface="Arial" panose="020B0604020202020204" pitchFamily="34" charset="0"/>
              <a:buNone/>
            </a:pPr>
            <a:r>
              <a:rPr lang="en-US" dirty="0"/>
              <a:t>Cas </a:t>
            </a:r>
            <a:r>
              <a:rPr lang="en-US" dirty="0" err="1"/>
              <a:t>d’usage</a:t>
            </a:r>
            <a:r>
              <a:rPr lang="en-US" dirty="0"/>
              <a:t> :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perte</a:t>
            </a:r>
            <a:r>
              <a:rPr lang="en-US" dirty="0"/>
              <a:t> de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ordinateur</a:t>
            </a:r>
            <a:r>
              <a:rPr lang="en-US" dirty="0"/>
              <a:t> portable pas de </a:t>
            </a:r>
            <a:r>
              <a:rPr lang="en-US" dirty="0" err="1"/>
              <a:t>perte</a:t>
            </a:r>
            <a:r>
              <a:rPr lang="en-US" dirty="0"/>
              <a:t> des documents </a:t>
            </a:r>
            <a:r>
              <a:rPr lang="en-US" dirty="0" err="1"/>
              <a:t>puisqu’ils</a:t>
            </a:r>
            <a:r>
              <a:rPr lang="en-US" dirty="0"/>
              <a:t> ne </a:t>
            </a:r>
            <a:r>
              <a:rPr lang="en-US" dirty="0" err="1"/>
              <a:t>sont</a:t>
            </a:r>
            <a:r>
              <a:rPr lang="en-US" dirty="0"/>
              <a:t> pas sur la machine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Possibilité</a:t>
            </a:r>
            <a:r>
              <a:rPr lang="en-US" dirty="0"/>
              <a:t> de consulter </a:t>
            </a:r>
            <a:r>
              <a:rPr lang="en-US" dirty="0" err="1"/>
              <a:t>ces</a:t>
            </a:r>
            <a:r>
              <a:rPr lang="en-US" dirty="0"/>
              <a:t> documents de </a:t>
            </a:r>
            <a:r>
              <a:rPr lang="en-US" dirty="0" err="1"/>
              <a:t>n’importe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avec un simple telephone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>
              <a:buFont typeface="Arial" panose="020B0604020202020204" pitchFamily="34" charset="0"/>
              <a:buNone/>
            </a:pPr>
            <a:r>
              <a:rPr lang="en-US" dirty="0"/>
              <a:t>PEUT-ËTRE COMPARER AU LECTEUR I (Personnel)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8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278528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On </a:t>
            </a:r>
            <a:r>
              <a:rPr lang="en-US" err="1"/>
              <a:t>retrouve</a:t>
            </a:r>
            <a:r>
              <a:rPr lang="en-US"/>
              <a:t> </a:t>
            </a:r>
            <a:r>
              <a:rPr lang="en-US" err="1"/>
              <a:t>ici</a:t>
            </a:r>
            <a:r>
              <a:rPr lang="en-US"/>
              <a:t> Teams dans la </a:t>
            </a:r>
            <a:r>
              <a:rPr lang="en-US" err="1"/>
              <a:t>famille</a:t>
            </a:r>
            <a:r>
              <a:rPr lang="en-US"/>
              <a:t> </a:t>
            </a:r>
            <a:r>
              <a:rPr lang="en-US" err="1"/>
              <a:t>Collaborer</a:t>
            </a:r>
            <a:r>
              <a:rPr lang="en-US"/>
              <a:t>. Il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travailler</a:t>
            </a:r>
            <a:r>
              <a:rPr lang="en-US"/>
              <a:t> :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Par </a:t>
            </a:r>
            <a:r>
              <a:rPr lang="en-US" err="1"/>
              <a:t>équipe</a:t>
            </a:r>
            <a:r>
              <a:rPr lang="en-US"/>
              <a:t> </a:t>
            </a:r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l’ajout</a:t>
            </a:r>
            <a:r>
              <a:rPr lang="en-US"/>
              <a:t> de </a:t>
            </a:r>
            <a:r>
              <a:rPr lang="en-US" err="1"/>
              <a:t>personne</a:t>
            </a:r>
            <a:r>
              <a:rPr lang="en-US"/>
              <a:t> </a:t>
            </a:r>
            <a:r>
              <a:rPr lang="en-US" err="1"/>
              <a:t>externe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r>
              <a:rPr lang="en-US"/>
              <a:t>De </a:t>
            </a:r>
            <a:r>
              <a:rPr lang="en-US" err="1"/>
              <a:t>travailler</a:t>
            </a:r>
            <a:r>
              <a:rPr lang="en-US"/>
              <a:t> sur les </a:t>
            </a:r>
            <a:r>
              <a:rPr lang="en-US" err="1"/>
              <a:t>mêmes</a:t>
            </a:r>
            <a:r>
              <a:rPr lang="en-US"/>
              <a:t> documents a </a:t>
            </a:r>
            <a:r>
              <a:rPr lang="en-US" err="1"/>
              <a:t>plusieurs</a:t>
            </a:r>
            <a:endParaRPr lang="en-US"/>
          </a:p>
          <a:p>
            <a:pPr marL="1254125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0" marR="0" lvl="0" indent="0" algn="l" defTabSz="18256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PEUT-ËTRE COMPARER A UN LECTEUR TRANSVERSAL (entre </a:t>
            </a:r>
            <a:r>
              <a:rPr lang="en-US" err="1"/>
              <a:t>plusieurs</a:t>
            </a:r>
            <a:r>
              <a:rPr lang="en-US"/>
              <a:t> directions)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2549C-DFD1-4DEC-8386-8C17CC33384D}" type="slidenum">
              <a:rPr lang="de-DE" altLang="fr-FR" smtClean="0"/>
              <a:pPr>
                <a:defRPr/>
              </a:pPr>
              <a:t>9</a:t>
            </a:fld>
            <a:endParaRPr lang="de-DE" altLang="fr-FR"/>
          </a:p>
        </p:txBody>
      </p:sp>
    </p:spTree>
    <p:extLst>
      <p:ext uri="{BB962C8B-B14F-4D97-AF65-F5344CB8AC3E}">
        <p14:creationId xmlns:p14="http://schemas.microsoft.com/office/powerpoint/2010/main" val="132755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44CE43-44D8-4A5F-8D1E-E2BE2F404888}"/>
              </a:ext>
            </a:extLst>
          </p:cNvPr>
          <p:cNvSpPr/>
          <p:nvPr userDrawn="1"/>
        </p:nvSpPr>
        <p:spPr>
          <a:xfrm>
            <a:off x="6341806" y="9202994"/>
            <a:ext cx="18035844" cy="12683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347F4267-7187-413A-806A-A5DE7806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1" t="23056" r="31794" b="25244"/>
          <a:stretch/>
        </p:blipFill>
        <p:spPr bwMode="auto">
          <a:xfrm>
            <a:off x="7128588" y="1903445"/>
            <a:ext cx="9330612" cy="709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BA229-6FC6-4D7F-B661-342437EE6795}"/>
              </a:ext>
            </a:extLst>
          </p:cNvPr>
          <p:cNvSpPr/>
          <p:nvPr userDrawn="1"/>
        </p:nvSpPr>
        <p:spPr>
          <a:xfrm>
            <a:off x="0" y="10464390"/>
            <a:ext cx="18035844" cy="1268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341806" y="9237018"/>
            <a:ext cx="11694038" cy="1200312"/>
          </a:xfrm>
          <a:noFill/>
          <a:ln>
            <a:noFill/>
          </a:ln>
        </p:spPr>
        <p:txBody>
          <a:bodyPr wrap="square">
            <a:spAutoFit/>
          </a:bodyPr>
          <a:lstStyle>
            <a:lvl1pPr algn="ctr">
              <a:defRPr lang="fr-FR" sz="7200">
                <a:solidFill>
                  <a:schemeClr val="bg1"/>
                </a:solidFill>
                <a:latin typeface="Akrobat" panose="00000600000000000000" pitchFamily="50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lvl="0" algn="ctr" defTabSz="455613" eaLnBrk="1" hangingPunct="1">
              <a:lnSpc>
                <a:spcPct val="100000"/>
              </a:lnSpc>
              <a:buFontTx/>
              <a:buNone/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41806" y="10505379"/>
            <a:ext cx="11694038" cy="1227372"/>
          </a:xfrm>
        </p:spPr>
        <p:txBody>
          <a:bodyPr anchor="ctr"/>
          <a:lstStyle>
            <a:lvl1pPr marL="0" indent="0" algn="ctr">
              <a:buNone/>
              <a:defRPr lang="fr-FR" sz="4000" b="1" kern="1200" dirty="0">
                <a:solidFill>
                  <a:schemeClr val="bg1"/>
                </a:solidFill>
                <a:latin typeface="Akrobat" panose="00000600000000000000" pitchFamily="50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914011" indent="0">
              <a:buNone/>
              <a:defRPr sz="2700"/>
            </a:lvl2pPr>
            <a:lvl3pPr marL="1828024" indent="0">
              <a:buNone/>
              <a:defRPr sz="2400"/>
            </a:lvl3pPr>
            <a:lvl4pPr marL="2742035" indent="0">
              <a:buNone/>
              <a:defRPr sz="2100"/>
            </a:lvl4pPr>
            <a:lvl5pPr marL="3656045" indent="0">
              <a:buNone/>
              <a:defRPr sz="2100"/>
            </a:lvl5pPr>
            <a:lvl6pPr marL="4570056" indent="0">
              <a:buNone/>
              <a:defRPr sz="2100"/>
            </a:lvl6pPr>
            <a:lvl7pPr marL="5484069" indent="0">
              <a:buNone/>
              <a:defRPr sz="2100"/>
            </a:lvl7pPr>
            <a:lvl8pPr marL="6398080" indent="0">
              <a:buNone/>
              <a:defRPr sz="2100"/>
            </a:lvl8pPr>
            <a:lvl9pPr marL="7312091" indent="0">
              <a:buNone/>
              <a:defRPr sz="2100"/>
            </a:lvl9pPr>
          </a:lstStyle>
          <a:p>
            <a:pPr marL="454025" lvl="0" indent="-454025" algn="ctr" defTabSz="4556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429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chemeClr val="bg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11FD23-F801-48D5-8A39-FDB7DAF8D4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r="62018" b="10857"/>
          <a:stretch/>
        </p:blipFill>
        <p:spPr bwMode="auto">
          <a:xfrm>
            <a:off x="0" y="0"/>
            <a:ext cx="10450281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4CE43-44D8-4A5F-8D1E-E2BE2F404888}"/>
              </a:ext>
            </a:extLst>
          </p:cNvPr>
          <p:cNvSpPr/>
          <p:nvPr userDrawn="1"/>
        </p:nvSpPr>
        <p:spPr>
          <a:xfrm>
            <a:off x="10450284" y="11186243"/>
            <a:ext cx="13927364" cy="12683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347F4267-7187-413A-806A-A5DE7806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1" t="23056" r="31794" b="25244"/>
          <a:stretch/>
        </p:blipFill>
        <p:spPr bwMode="auto">
          <a:xfrm>
            <a:off x="13218236" y="1831235"/>
            <a:ext cx="9330612" cy="709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BA229-6FC6-4D7F-B661-342437EE6795}"/>
              </a:ext>
            </a:extLst>
          </p:cNvPr>
          <p:cNvSpPr/>
          <p:nvPr userDrawn="1"/>
        </p:nvSpPr>
        <p:spPr>
          <a:xfrm>
            <a:off x="10450282" y="12447639"/>
            <a:ext cx="13927365" cy="12683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478046" y="11220267"/>
            <a:ext cx="13899602" cy="1200312"/>
          </a:xfrm>
          <a:noFill/>
          <a:ln>
            <a:noFill/>
          </a:ln>
        </p:spPr>
        <p:txBody>
          <a:bodyPr wrap="square">
            <a:spAutoFit/>
          </a:bodyPr>
          <a:lstStyle>
            <a:lvl1pPr algn="ctr">
              <a:defRPr lang="fr-FR" sz="7200">
                <a:solidFill>
                  <a:schemeClr val="bg1"/>
                </a:solidFill>
                <a:latin typeface="Akrobat" panose="00000600000000000000" pitchFamily="50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lvl="0" algn="ctr" defTabSz="455613" eaLnBrk="1" hangingPunct="1">
              <a:lnSpc>
                <a:spcPct val="100000"/>
              </a:lnSpc>
              <a:buFontTx/>
              <a:buNone/>
            </a:pPr>
            <a:r>
              <a:rPr lang="fr-FR"/>
              <a:t>Modifiez le style du titre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478045" y="12488628"/>
            <a:ext cx="13899601" cy="1227372"/>
          </a:xfrm>
        </p:spPr>
        <p:txBody>
          <a:bodyPr anchor="ctr"/>
          <a:lstStyle>
            <a:lvl1pPr marL="0" indent="0" algn="ctr">
              <a:buNone/>
              <a:defRPr lang="fr-FR" sz="4000" b="1" kern="1200" dirty="0">
                <a:solidFill>
                  <a:schemeClr val="bg1"/>
                </a:solidFill>
                <a:latin typeface="Akrobat" panose="00000600000000000000" pitchFamily="50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914011" indent="0">
              <a:buNone/>
              <a:defRPr sz="2700"/>
            </a:lvl2pPr>
            <a:lvl3pPr marL="1828024" indent="0">
              <a:buNone/>
              <a:defRPr sz="2400"/>
            </a:lvl3pPr>
            <a:lvl4pPr marL="2742035" indent="0">
              <a:buNone/>
              <a:defRPr sz="2100"/>
            </a:lvl4pPr>
            <a:lvl5pPr marL="3656045" indent="0">
              <a:buNone/>
              <a:defRPr sz="2100"/>
            </a:lvl5pPr>
            <a:lvl6pPr marL="4570056" indent="0">
              <a:buNone/>
              <a:defRPr sz="2100"/>
            </a:lvl6pPr>
            <a:lvl7pPr marL="5484069" indent="0">
              <a:buNone/>
              <a:defRPr sz="2100"/>
            </a:lvl7pPr>
            <a:lvl8pPr marL="6398080" indent="0">
              <a:buNone/>
              <a:defRPr sz="2100"/>
            </a:lvl8pPr>
            <a:lvl9pPr marL="7312091" indent="0">
              <a:buNone/>
              <a:defRPr sz="2100"/>
            </a:lvl9pPr>
          </a:lstStyle>
          <a:p>
            <a:pPr marL="454025" lvl="0" indent="-454025" algn="ctr" defTabSz="4556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838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571AC-400B-4B44-87C3-6C8E7155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6316632" cy="26511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83F25E-D284-4D76-A80D-7DD7E94F57D4}"/>
              </a:ext>
            </a:extLst>
          </p:cNvPr>
          <p:cNvSpPr/>
          <p:nvPr userDrawn="1"/>
        </p:nvSpPr>
        <p:spPr>
          <a:xfrm>
            <a:off x="17993032" y="0"/>
            <a:ext cx="638461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9C89D8E-56DC-4B4D-B84B-F746EC12F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69" b="10460"/>
          <a:stretch/>
        </p:blipFill>
        <p:spPr>
          <a:xfrm>
            <a:off x="15525491" y="3519487"/>
            <a:ext cx="8852159" cy="6677026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FB673E-E041-4090-BF5C-3AC9DE5E4D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6400" y="3519487"/>
            <a:ext cx="13233371" cy="97091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7" name="Image 6" descr="7-13.png">
            <a:extLst>
              <a:ext uri="{FF2B5EF4-FFF2-40B4-BE49-F238E27FC236}">
                <a16:creationId xmlns:a16="http://schemas.microsoft.com/office/drawing/2014/main" id="{FFD16CD2-A44E-4A0E-949E-FFF6222B6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36500"/>
            <a:ext cx="106757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61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571AC-400B-4B44-87C3-6C8E7155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462"/>
            <a:ext cx="16316632" cy="26511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FB673E-E041-4090-BF5C-3AC9DE5E4D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6400" y="3519487"/>
            <a:ext cx="13233371" cy="97091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7" name="Image 6" descr="7-13.png">
            <a:extLst>
              <a:ext uri="{FF2B5EF4-FFF2-40B4-BE49-F238E27FC236}">
                <a16:creationId xmlns:a16="http://schemas.microsoft.com/office/drawing/2014/main" id="{FFD16CD2-A44E-4A0E-949E-FFF6222B68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36500"/>
            <a:ext cx="106757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442181-E2E7-43B8-B1C0-259A58546207}"/>
              </a:ext>
            </a:extLst>
          </p:cNvPr>
          <p:cNvSpPr/>
          <p:nvPr userDrawn="1"/>
        </p:nvSpPr>
        <p:spPr>
          <a:xfrm>
            <a:off x="17993032" y="0"/>
            <a:ext cx="6384618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9434A7-8393-4782-BC7C-6E7C4F5F8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25491" y="3739626"/>
            <a:ext cx="8852159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7228A9-9D8D-4F5D-95CF-C76FDD92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8" y="0"/>
            <a:ext cx="16316632" cy="2651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23642-4172-45A1-9294-870BB02A15A8}"/>
              </a:ext>
            </a:extLst>
          </p:cNvPr>
          <p:cNvSpPr/>
          <p:nvPr userDrawn="1"/>
        </p:nvSpPr>
        <p:spPr>
          <a:xfrm>
            <a:off x="0" y="0"/>
            <a:ext cx="638461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509D78-25FE-492E-B402-11F7F75EE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2"/>
          <a:stretch/>
        </p:blipFill>
        <p:spPr>
          <a:xfrm>
            <a:off x="0" y="3504306"/>
            <a:ext cx="8852159" cy="6707389"/>
          </a:xfrm>
          <a:prstGeom prst="rect">
            <a:avLst/>
          </a:prstGeom>
        </p:spPr>
      </p:pic>
      <p:sp>
        <p:nvSpPr>
          <p:cNvPr id="5" name="Espace réservé du contenu 5">
            <a:extLst>
              <a:ext uri="{FF2B5EF4-FFF2-40B4-BE49-F238E27FC236}">
                <a16:creationId xmlns:a16="http://schemas.microsoft.com/office/drawing/2014/main" id="{AFC93A7B-3760-4A4F-9254-DAD87FC1AE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67879" y="3504306"/>
            <a:ext cx="13233371" cy="97091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463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7-13.png">
            <a:extLst>
              <a:ext uri="{FF2B5EF4-FFF2-40B4-BE49-F238E27FC236}">
                <a16:creationId xmlns:a16="http://schemas.microsoft.com/office/drawing/2014/main" id="{33C1B6EF-D6CF-48FC-BEE8-3CD0897165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102" y="12353925"/>
            <a:ext cx="106757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5D0C4D-A4D8-4FE6-B243-3CC905FA65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64813" y="12977813"/>
            <a:ext cx="646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fld id="{2C0F4FFC-0D08-4397-B494-D353BB40D8FD}" type="slidenum">
              <a:rPr lang="uk-UA" altLang="fr-FR" sz="1800" smtClean="0">
                <a:solidFill>
                  <a:srgbClr val="DB2740"/>
                </a:solidFill>
                <a:latin typeface="Akrobat" pitchFamily="6" charset="0"/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lang="fr-FR" altLang="fr-FR" sz="1800">
              <a:solidFill>
                <a:srgbClr val="DB2740"/>
              </a:solidFill>
              <a:latin typeface="Akrobat" pitchFamily="6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71A8A2B-765F-4EBE-BF97-7D1A64549C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/>
              <a:t>Cliquez ici pour renseigner votre titre principal</a:t>
            </a:r>
            <a:endParaRPr lang="en-US" altLang="fr-FR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6F64595-3AA4-49EA-A9D5-28283A71C8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fr-FR"/>
              <a:t>Titre de niveau 1</a:t>
            </a:r>
          </a:p>
          <a:p>
            <a:pPr lvl="1"/>
            <a:r>
              <a:rPr lang="de-DE" altLang="fr-FR"/>
              <a:t>Titre de niveau 2</a:t>
            </a:r>
          </a:p>
          <a:p>
            <a:pPr lvl="2"/>
            <a:r>
              <a:rPr lang="de-DE" altLang="fr-FR"/>
              <a:t>Titre de niveau 3</a:t>
            </a:r>
          </a:p>
          <a:p>
            <a:pPr lvl="3"/>
            <a:r>
              <a:rPr lang="de-DE" altLang="fr-FR"/>
              <a:t>Titre de niveau 4</a:t>
            </a:r>
          </a:p>
          <a:p>
            <a:pPr lvl="4"/>
            <a:r>
              <a:rPr lang="de-DE" altLang="fr-FR"/>
              <a:t>Titre de niveau 5</a:t>
            </a:r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33" r:id="rId2"/>
    <p:sldLayoutId id="2147484127" r:id="rId3"/>
    <p:sldLayoutId id="2147484129" r:id="rId4"/>
    <p:sldLayoutId id="2147484128" r:id="rId5"/>
    <p:sldLayoutId id="2147484115" r:id="rId6"/>
  </p:sldLayoutIdLst>
  <p:txStyles>
    <p:titleStyle>
      <a:lvl1pPr algn="l" defTabSz="1825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rgbClr val="1F4070"/>
          </a:solidFill>
          <a:latin typeface="Akrobat"/>
          <a:ea typeface="Arial"/>
          <a:cs typeface="Arial"/>
        </a:defRPr>
      </a:lvl1pPr>
      <a:lvl2pPr algn="l" defTabSz="1825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1F4070"/>
          </a:solidFill>
          <a:latin typeface="Akrobat" charset="0"/>
          <a:ea typeface="ＭＳ Ｐゴシック" charset="0"/>
          <a:cs typeface="Arial" charset="0"/>
        </a:defRPr>
      </a:lvl2pPr>
      <a:lvl3pPr algn="l" defTabSz="1825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1F4070"/>
          </a:solidFill>
          <a:latin typeface="Akrobat" charset="0"/>
          <a:ea typeface="ＭＳ Ｐゴシック" charset="0"/>
          <a:cs typeface="Arial" charset="0"/>
        </a:defRPr>
      </a:lvl3pPr>
      <a:lvl4pPr algn="l" defTabSz="1825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1F4070"/>
          </a:solidFill>
          <a:latin typeface="Akrobat" charset="0"/>
          <a:ea typeface="ＭＳ Ｐゴシック" charset="0"/>
          <a:cs typeface="Arial" charset="0"/>
        </a:defRPr>
      </a:lvl4pPr>
      <a:lvl5pPr algn="l" defTabSz="1825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rgbClr val="1F4070"/>
          </a:solidFill>
          <a:latin typeface="Akrobat" charset="0"/>
          <a:ea typeface="ＭＳ Ｐゴシック" charset="0"/>
          <a:cs typeface="Arial" charset="0"/>
        </a:defRPr>
      </a:lvl5pPr>
      <a:lvl6pPr marL="457120" algn="l" defTabSz="1826894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charset="0"/>
          <a:ea typeface="ＭＳ Ｐゴシック" charset="0"/>
        </a:defRPr>
      </a:lvl6pPr>
      <a:lvl7pPr marL="914240" algn="l" defTabSz="1826894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charset="0"/>
          <a:ea typeface="ＭＳ Ｐゴシック" charset="0"/>
        </a:defRPr>
      </a:lvl7pPr>
      <a:lvl8pPr marL="1371360" algn="l" defTabSz="1826894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charset="0"/>
          <a:ea typeface="ＭＳ Ｐゴシック" charset="0"/>
        </a:defRPr>
      </a:lvl8pPr>
      <a:lvl9pPr marL="1828480" algn="l" defTabSz="1826894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alibri Light" charset="0"/>
          <a:ea typeface="ＭＳ Ｐゴシック" charset="0"/>
        </a:defRPr>
      </a:lvl9pPr>
    </p:titleStyle>
    <p:bodyStyle>
      <a:lvl1pPr marL="454025" indent="-454025" algn="l" defTabSz="1825625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rgbClr val="1F4070"/>
          </a:solidFill>
          <a:latin typeface="Akrobat"/>
          <a:ea typeface="Arial"/>
          <a:cs typeface="Akrobat"/>
        </a:defRPr>
      </a:lvl1pPr>
      <a:lvl2pPr marL="1368425" indent="-454025" algn="l" defTabSz="182562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accent1"/>
          </a:solidFill>
          <a:latin typeface="Akrobat"/>
          <a:ea typeface="Arial"/>
          <a:cs typeface="Akrobat"/>
        </a:defRPr>
      </a:lvl2pPr>
      <a:lvl3pPr marL="2282825" indent="-454025" algn="l" defTabSz="182562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rgbClr val="1F4070"/>
          </a:solidFill>
          <a:latin typeface="Akrobat"/>
          <a:ea typeface="Arial"/>
          <a:cs typeface="Akrobat"/>
        </a:defRPr>
      </a:lvl3pPr>
      <a:lvl4pPr marL="3197225" indent="-454025" algn="l" defTabSz="182562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500" kern="1200">
          <a:solidFill>
            <a:srgbClr val="1F4070"/>
          </a:solidFill>
          <a:latin typeface="Akrobat"/>
          <a:ea typeface="Arial"/>
          <a:cs typeface="Akrobat"/>
        </a:defRPr>
      </a:lvl4pPr>
      <a:lvl5pPr marL="4111625" indent="-454025" algn="l" defTabSz="182562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500" kern="1200">
          <a:solidFill>
            <a:srgbClr val="1F4070"/>
          </a:solidFill>
          <a:latin typeface="Akrobat"/>
          <a:ea typeface="Arial"/>
          <a:cs typeface="Akrobat"/>
        </a:defRPr>
      </a:lvl5pPr>
      <a:lvl6pPr marL="5027064" indent="-457005" algn="l" defTabSz="182802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941075" indent="-457005" algn="l" defTabSz="182802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855085" indent="-457005" algn="l" defTabSz="182802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769096" indent="-457005" algn="l" defTabSz="182802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914011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024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035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045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056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484069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080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312091" algn="l" defTabSz="1828024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61.png"/><Relationship Id="rId5" Type="http://schemas.openxmlformats.org/officeDocument/2006/relationships/image" Target="../media/image32.png"/><Relationship Id="rId10" Type="http://schemas.openxmlformats.org/officeDocument/2006/relationships/image" Target="../media/image6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5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155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08967" y="4711572"/>
            <a:ext cx="9968899" cy="7062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F97899E-D98F-47AB-BE95-883DB4CF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686" y="5446644"/>
            <a:ext cx="7018882" cy="4473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 eaLnBrk="1" hangingPunct="1"/>
            <a:r>
              <a:rPr lang="en-US" sz="8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/ Modern Workplace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16225" y="3308336"/>
            <a:ext cx="1644558" cy="8465384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85631" y="2622272"/>
            <a:ext cx="1375150" cy="7640472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085631" y="2253474"/>
            <a:ext cx="694219" cy="739941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Image 2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C74D62BF-E359-42CB-87C6-09A65654B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4" r="-1" b="4802"/>
          <a:stretch/>
        </p:blipFill>
        <p:spPr>
          <a:xfrm>
            <a:off x="2517062" y="2240092"/>
            <a:ext cx="11268703" cy="70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98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815774A-7FFD-487C-8653-1B1532EE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25" y="5545282"/>
            <a:ext cx="1428949" cy="1428949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5F5FB4-A493-45A5-9E10-A32C75075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18" y="5545282"/>
            <a:ext cx="1428949" cy="1428949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68D66F2-8B49-41B7-AA0E-FD98672C9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11" y="5545282"/>
            <a:ext cx="1428949" cy="1428949"/>
          </a:xfrm>
          <a:prstGeom prst="rect">
            <a:avLst/>
          </a:prstGeom>
        </p:spPr>
      </p:pic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F7ADA3D-4FBD-488D-867D-DBFD72DEE39C}"/>
              </a:ext>
            </a:extLst>
          </p:cNvPr>
          <p:cNvSpPr txBox="1"/>
          <p:nvPr/>
        </p:nvSpPr>
        <p:spPr>
          <a:xfrm>
            <a:off x="1177498" y="7011144"/>
            <a:ext cx="1753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OneDrive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31CF168-2DA0-4295-8BFF-24197F1F2AE3}"/>
              </a:ext>
            </a:extLst>
          </p:cNvPr>
          <p:cNvSpPr txBox="1"/>
          <p:nvPr/>
        </p:nvSpPr>
        <p:spPr>
          <a:xfrm>
            <a:off x="3920880" y="7011144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A3D833E-2D1B-4FD6-B16B-ED229638D851}"/>
              </a:ext>
            </a:extLst>
          </p:cNvPr>
          <p:cNvSpPr txBox="1"/>
          <p:nvPr/>
        </p:nvSpPr>
        <p:spPr>
          <a:xfrm>
            <a:off x="6023930" y="7011144"/>
            <a:ext cx="199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SharePoint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2D5B6-08A4-43BA-95D8-AF4030122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545" y="781127"/>
            <a:ext cx="10763675" cy="5368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CAB6B-572F-4FFC-BBC1-7A48016B9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5643" y="3465233"/>
            <a:ext cx="10687506" cy="6053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320AC-7EB1-4AFE-B735-DD6D4A3A7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1847" y="7202330"/>
            <a:ext cx="9585542" cy="4697969"/>
          </a:xfrm>
          <a:prstGeom prst="rect">
            <a:avLst/>
          </a:prstGeom>
        </p:spPr>
      </p:pic>
      <p:pic>
        <p:nvPicPr>
          <p:cNvPr id="6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3F0C633D-9F1A-4CB7-9429-B350A1C56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14546" y="12287334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3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815774A-7FFD-487C-8653-1B1532EE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25" y="5545282"/>
            <a:ext cx="1428949" cy="1428949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5F5FB4-A493-45A5-9E10-A32C75075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18" y="5545282"/>
            <a:ext cx="1428949" cy="1428949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68D66F2-8B49-41B7-AA0E-FD98672C9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11" y="5545282"/>
            <a:ext cx="1428949" cy="142894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31EF6E2-14CB-4E0C-9483-425B9F88E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332" y="5545282"/>
            <a:ext cx="1428949" cy="1428949"/>
          </a:xfrm>
          <a:prstGeom prst="rect">
            <a:avLst/>
          </a:prstGeom>
        </p:spPr>
      </p:pic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F7ADA3D-4FBD-488D-867D-DBFD72DEE39C}"/>
              </a:ext>
            </a:extLst>
          </p:cNvPr>
          <p:cNvSpPr txBox="1"/>
          <p:nvPr/>
        </p:nvSpPr>
        <p:spPr>
          <a:xfrm>
            <a:off x="1177498" y="7011144"/>
            <a:ext cx="1753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OneDrive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31CF168-2DA0-4295-8BFF-24197F1F2AE3}"/>
              </a:ext>
            </a:extLst>
          </p:cNvPr>
          <p:cNvSpPr txBox="1"/>
          <p:nvPr/>
        </p:nvSpPr>
        <p:spPr>
          <a:xfrm>
            <a:off x="3920880" y="7011144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A3D833E-2D1B-4FD6-B16B-ED229638D851}"/>
              </a:ext>
            </a:extLst>
          </p:cNvPr>
          <p:cNvSpPr txBox="1"/>
          <p:nvPr/>
        </p:nvSpPr>
        <p:spPr>
          <a:xfrm>
            <a:off x="6023930" y="7011144"/>
            <a:ext cx="199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SharePoint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7EC785C9-CE69-4B68-A8F2-F824DDC86AE8}"/>
              </a:ext>
            </a:extLst>
          </p:cNvPr>
          <p:cNvSpPr txBox="1"/>
          <p:nvPr/>
        </p:nvSpPr>
        <p:spPr>
          <a:xfrm>
            <a:off x="8732395" y="7006232"/>
            <a:ext cx="1558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Yammer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23EC1-3007-4C4B-BA67-A738C6CA8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6575" y="1123644"/>
            <a:ext cx="12083247" cy="7014872"/>
          </a:xfrm>
          <a:prstGeom prst="rect">
            <a:avLst/>
          </a:prstGeom>
        </p:spPr>
      </p:pic>
      <p:pic>
        <p:nvPicPr>
          <p:cNvPr id="4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0D5416E3-D8E8-4E57-A4AA-2466E4809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7019" y="12334847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77DBD-B034-47C9-B457-7E9E23A7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059" y="424775"/>
            <a:ext cx="7307859" cy="5406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B8656-41CC-452F-A8B3-313CCFDD7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4013" y="2106690"/>
            <a:ext cx="7382139" cy="6100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8F0CC-D586-4A34-A6AE-4E1BD708C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0169" y="4021632"/>
            <a:ext cx="8554644" cy="6087325"/>
          </a:xfrm>
          <a:prstGeom prst="rect">
            <a:avLst/>
          </a:prstGeom>
        </p:spPr>
      </p:pic>
      <p:pic>
        <p:nvPicPr>
          <p:cNvPr id="4" name="Image 7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07E37076-0910-4D3C-B9D7-E1F4F263E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5783" y="12263577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1F23F-10F2-4B8A-96C3-3727BEC4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974" y="791035"/>
            <a:ext cx="11374437" cy="366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E799E-7D31-42A4-8CA1-FB9496AD6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1511" y="4137181"/>
            <a:ext cx="9580753" cy="4901447"/>
          </a:xfrm>
          <a:prstGeom prst="rect">
            <a:avLst/>
          </a:prstGeom>
        </p:spPr>
      </p:pic>
      <p:pic>
        <p:nvPicPr>
          <p:cNvPr id="4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55B55655-A293-466D-AD2A-51FD4BFEF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3273" y="12168549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8A75F43-04D5-4ED2-A5D8-85DFC405C492}"/>
              </a:ext>
            </a:extLst>
          </p:cNvPr>
          <p:cNvSpPr txBox="1"/>
          <p:nvPr/>
        </p:nvSpPr>
        <p:spPr>
          <a:xfrm>
            <a:off x="4318429" y="1158279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Planner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52" name="Picture 4" descr="Microsoft Planner has a new icon, and it's unique | Windows Central">
            <a:extLst>
              <a:ext uri="{FF2B5EF4-FFF2-40B4-BE49-F238E27FC236}">
                <a16:creationId xmlns:a16="http://schemas.microsoft.com/office/drawing/2014/main" id="{D098BC1E-3A03-42BD-856E-550A84D0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9" y="10013522"/>
            <a:ext cx="2469608" cy="14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D152E-A670-4DAA-B3DD-DF93744F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2348" y="2427562"/>
            <a:ext cx="9794959" cy="488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CC5D2-A770-4C5B-A00B-B3DD5BA63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1683" y="1020628"/>
            <a:ext cx="11125219" cy="1955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1597B-9161-4765-B75C-4AF1FC974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2219" y="4242369"/>
            <a:ext cx="5157060" cy="5771153"/>
          </a:xfrm>
          <a:prstGeom prst="rect">
            <a:avLst/>
          </a:prstGeom>
        </p:spPr>
      </p:pic>
      <p:pic>
        <p:nvPicPr>
          <p:cNvPr id="4" name="Image 7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40394653-6940-42DB-BAFB-3EFE5E139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33274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8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8A75F43-04D5-4ED2-A5D8-85DFC405C492}"/>
              </a:ext>
            </a:extLst>
          </p:cNvPr>
          <p:cNvSpPr txBox="1"/>
          <p:nvPr/>
        </p:nvSpPr>
        <p:spPr>
          <a:xfrm>
            <a:off x="4318429" y="1158279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Planner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52" name="Picture 4" descr="Microsoft Planner has a new icon, and it's unique | Windows Central">
            <a:extLst>
              <a:ext uri="{FF2B5EF4-FFF2-40B4-BE49-F238E27FC236}">
                <a16:creationId xmlns:a16="http://schemas.microsoft.com/office/drawing/2014/main" id="{D098BC1E-3A03-42BD-856E-550A84D0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9" y="10013522"/>
            <a:ext cx="2469608" cy="14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16" name="Image 61">
            <a:extLst>
              <a:ext uri="{FF2B5EF4-FFF2-40B4-BE49-F238E27FC236}">
                <a16:creationId xmlns:a16="http://schemas.microsoft.com/office/drawing/2014/main" id="{85DBD91F-1606-45E0-B55B-1A35210DE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28" y="10108956"/>
            <a:ext cx="1428949" cy="1428949"/>
          </a:xfrm>
          <a:prstGeom prst="rect">
            <a:avLst/>
          </a:prstGeom>
        </p:spPr>
      </p:pic>
      <p:sp>
        <p:nvSpPr>
          <p:cNvPr id="17" name="ZoneTexte 75">
            <a:extLst>
              <a:ext uri="{FF2B5EF4-FFF2-40B4-BE49-F238E27FC236}">
                <a16:creationId xmlns:a16="http://schemas.microsoft.com/office/drawing/2014/main" id="{BDF6E11C-45CF-4A68-98A1-68DDE5BFF230}"/>
              </a:ext>
            </a:extLst>
          </p:cNvPr>
          <p:cNvSpPr txBox="1"/>
          <p:nvPr/>
        </p:nvSpPr>
        <p:spPr>
          <a:xfrm>
            <a:off x="6516823" y="11733820"/>
            <a:ext cx="112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Delve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FDB5C-98BA-4070-8B36-583E1C318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137" y="1331920"/>
            <a:ext cx="9845507" cy="5000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A8156-6A71-45A5-A717-0E41088E0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9867" y="6399586"/>
            <a:ext cx="11123121" cy="3695438"/>
          </a:xfrm>
          <a:prstGeom prst="rect">
            <a:avLst/>
          </a:prstGeom>
        </p:spPr>
      </p:pic>
      <p:pic>
        <p:nvPicPr>
          <p:cNvPr id="3" name="Image 5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AF4CA193-5015-4D27-B28E-422CDDD28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0801" y="12334847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5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8A75F43-04D5-4ED2-A5D8-85DFC405C492}"/>
              </a:ext>
            </a:extLst>
          </p:cNvPr>
          <p:cNvSpPr txBox="1"/>
          <p:nvPr/>
        </p:nvSpPr>
        <p:spPr>
          <a:xfrm>
            <a:off x="4318429" y="1158279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Planner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52" name="Picture 4" descr="Microsoft Planner has a new icon, and it's unique | Windows Central">
            <a:extLst>
              <a:ext uri="{FF2B5EF4-FFF2-40B4-BE49-F238E27FC236}">
                <a16:creationId xmlns:a16="http://schemas.microsoft.com/office/drawing/2014/main" id="{D098BC1E-3A03-42BD-856E-550A84D0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9" y="10013522"/>
            <a:ext cx="2469608" cy="14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16" name="Image 61">
            <a:extLst>
              <a:ext uri="{FF2B5EF4-FFF2-40B4-BE49-F238E27FC236}">
                <a16:creationId xmlns:a16="http://schemas.microsoft.com/office/drawing/2014/main" id="{85DBD91F-1606-45E0-B55B-1A35210DE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28" y="10108956"/>
            <a:ext cx="1428949" cy="1428949"/>
          </a:xfrm>
          <a:prstGeom prst="rect">
            <a:avLst/>
          </a:prstGeom>
        </p:spPr>
      </p:pic>
      <p:sp>
        <p:nvSpPr>
          <p:cNvPr id="17" name="ZoneTexte 75">
            <a:extLst>
              <a:ext uri="{FF2B5EF4-FFF2-40B4-BE49-F238E27FC236}">
                <a16:creationId xmlns:a16="http://schemas.microsoft.com/office/drawing/2014/main" id="{BDF6E11C-45CF-4A68-98A1-68DDE5BFF230}"/>
              </a:ext>
            </a:extLst>
          </p:cNvPr>
          <p:cNvSpPr txBox="1"/>
          <p:nvPr/>
        </p:nvSpPr>
        <p:spPr>
          <a:xfrm>
            <a:off x="6516823" y="11733820"/>
            <a:ext cx="112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Delve</a:t>
            </a:r>
          </a:p>
        </p:txBody>
      </p:sp>
      <p:pic>
        <p:nvPicPr>
          <p:cNvPr id="15" name="Image 57" descr="Une image contenant texte, signe, ciel, clipart&#10;&#10;Description générée automatiquement">
            <a:extLst>
              <a:ext uri="{FF2B5EF4-FFF2-40B4-BE49-F238E27FC236}">
                <a16:creationId xmlns:a16="http://schemas.microsoft.com/office/drawing/2014/main" id="{BF83D825-74D7-4E07-B6E8-103DD97FE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06" y="10108956"/>
            <a:ext cx="1428949" cy="1428949"/>
          </a:xfrm>
          <a:prstGeom prst="rect">
            <a:avLst/>
          </a:prstGeom>
        </p:spPr>
      </p:pic>
      <p:pic>
        <p:nvPicPr>
          <p:cNvPr id="18" name="Image 63">
            <a:extLst>
              <a:ext uri="{FF2B5EF4-FFF2-40B4-BE49-F238E27FC236}">
                <a16:creationId xmlns:a16="http://schemas.microsoft.com/office/drawing/2014/main" id="{7D76B1F5-9335-437B-A370-AC74FD67D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15" y="10119301"/>
            <a:ext cx="1428949" cy="1428949"/>
          </a:xfrm>
          <a:prstGeom prst="rect">
            <a:avLst/>
          </a:prstGeom>
        </p:spPr>
      </p:pic>
      <p:sp>
        <p:nvSpPr>
          <p:cNvPr id="19" name="ZoneTexte 76">
            <a:extLst>
              <a:ext uri="{FF2B5EF4-FFF2-40B4-BE49-F238E27FC236}">
                <a16:creationId xmlns:a16="http://schemas.microsoft.com/office/drawing/2014/main" id="{847E2E19-8F0C-4F47-A70A-077E6C40F6F0}"/>
              </a:ext>
            </a:extLst>
          </p:cNvPr>
          <p:cNvSpPr txBox="1"/>
          <p:nvPr/>
        </p:nvSpPr>
        <p:spPr>
          <a:xfrm>
            <a:off x="8530802" y="11715705"/>
            <a:ext cx="103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Sway</a:t>
            </a:r>
          </a:p>
        </p:txBody>
      </p:sp>
      <p:sp>
        <p:nvSpPr>
          <p:cNvPr id="20" name="ZoneTexte 77">
            <a:extLst>
              <a:ext uri="{FF2B5EF4-FFF2-40B4-BE49-F238E27FC236}">
                <a16:creationId xmlns:a16="http://schemas.microsoft.com/office/drawing/2014/main" id="{F4CF3995-677B-40B4-AC54-FD9F8B6606FC}"/>
              </a:ext>
            </a:extLst>
          </p:cNvPr>
          <p:cNvSpPr txBox="1"/>
          <p:nvPr/>
        </p:nvSpPr>
        <p:spPr>
          <a:xfrm>
            <a:off x="10431557" y="11734072"/>
            <a:ext cx="1220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To Do </a:t>
            </a:r>
          </a:p>
        </p:txBody>
      </p:sp>
      <p:pic>
        <p:nvPicPr>
          <p:cNvPr id="21" name="Image 3">
            <a:extLst>
              <a:ext uri="{FF2B5EF4-FFF2-40B4-BE49-F238E27FC236}">
                <a16:creationId xmlns:a16="http://schemas.microsoft.com/office/drawing/2014/main" id="{D2F58C6C-8286-4B6E-93A2-D6BAD11447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9643" y="10262379"/>
            <a:ext cx="1262429" cy="1262429"/>
          </a:xfrm>
          <a:prstGeom prst="rect">
            <a:avLst/>
          </a:prstGeom>
        </p:spPr>
      </p:pic>
      <p:sp>
        <p:nvSpPr>
          <p:cNvPr id="22" name="ZoneTexte 49">
            <a:extLst>
              <a:ext uri="{FF2B5EF4-FFF2-40B4-BE49-F238E27FC236}">
                <a16:creationId xmlns:a16="http://schemas.microsoft.com/office/drawing/2014/main" id="{6E08E7C2-3198-4B12-9456-857C9E4C6555}"/>
              </a:ext>
            </a:extLst>
          </p:cNvPr>
          <p:cNvSpPr txBox="1"/>
          <p:nvPr/>
        </p:nvSpPr>
        <p:spPr>
          <a:xfrm>
            <a:off x="12044275" y="11715705"/>
            <a:ext cx="218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err="1"/>
              <a:t>WhiteBoard</a:t>
            </a:r>
            <a:endParaRPr lang="fr-FR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0CE37-BFE7-4AC4-9A29-0EB539D7D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1155" y="896208"/>
            <a:ext cx="11507715" cy="5092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82828-42C4-45B6-A2D0-038B58EC1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1395" y="2378060"/>
            <a:ext cx="7885786" cy="5351068"/>
          </a:xfrm>
          <a:prstGeom prst="rect">
            <a:avLst/>
          </a:prstGeom>
        </p:spPr>
      </p:pic>
      <p:pic>
        <p:nvPicPr>
          <p:cNvPr id="3" name="Image 3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A3031425-7165-4703-8E12-9AFAA3231E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85783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4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7C941FC5-CAC2-42BB-B417-9803D72D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310" y="12216063"/>
            <a:ext cx="1694641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735624-778A-4AE3-A217-71DDBB819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335" y="876808"/>
            <a:ext cx="1200317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4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3CAF0899-0807-4B52-9331-28955FBF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80A34-6DAB-44FC-9CC1-46F3AD1EF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7922" y="3729774"/>
            <a:ext cx="8087854" cy="741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BE78F-B8B4-4EE5-9DDB-49993844C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9335" y="876808"/>
            <a:ext cx="1200317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815774A-7FFD-487C-8653-1B1532EE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25" y="5545282"/>
            <a:ext cx="1428949" cy="1428949"/>
          </a:xfrm>
          <a:prstGeom prst="rect">
            <a:avLst/>
          </a:prstGeom>
        </p:spPr>
      </p:pic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A3D833E-2D1B-4FD6-B16B-ED229638D851}"/>
              </a:ext>
            </a:extLst>
          </p:cNvPr>
          <p:cNvSpPr txBox="1"/>
          <p:nvPr/>
        </p:nvSpPr>
        <p:spPr>
          <a:xfrm>
            <a:off x="6023930" y="7011144"/>
            <a:ext cx="199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SharePoint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4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EAA345D0-6C29-4ABF-9D4C-EFFDC23BE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1D698-D405-4655-9980-6AE95F8F4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6333" y="4266749"/>
            <a:ext cx="8087854" cy="741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D84DD-79EB-4203-A1C3-5D513936E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4092" y="8095967"/>
            <a:ext cx="9766832" cy="4883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247D8-8AE6-47BF-B956-DEBE91110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9335" y="876808"/>
            <a:ext cx="1200317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7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2437155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9206" y="2044700"/>
            <a:ext cx="1418855" cy="4191002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9206" y="1675488"/>
            <a:ext cx="806240" cy="3410862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8984" y="1281788"/>
            <a:ext cx="336462" cy="3426390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693248" y="1271432"/>
            <a:ext cx="657053" cy="348472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Rectangle 8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7774" y="1271430"/>
            <a:ext cx="14062527" cy="308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5E944DB-3D95-4698-9052-9CE771D4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017" y="1608656"/>
            <a:ext cx="12179451" cy="2411642"/>
          </a:xfrm>
        </p:spPr>
        <p:txBody>
          <a:bodyPr>
            <a:normAutofit/>
          </a:bodyPr>
          <a:lstStyle/>
          <a:p>
            <a:r>
              <a:rPr lang="fr-FR" sz="8000">
                <a:solidFill>
                  <a:srgbClr val="FEFFFF"/>
                </a:solidFill>
              </a:rPr>
              <a:t>Un concept…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79C9167-6A67-4B64-A600-F4B3B918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710" y="4988900"/>
            <a:ext cx="11544758" cy="712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300"/>
              <a:t>… visant à doter l’entreprise d’outils modernes et de </a:t>
            </a:r>
            <a:r>
              <a:rPr lang="fr-FR" sz="2300" u="sng"/>
              <a:t>pratiques</a:t>
            </a:r>
            <a:r>
              <a:rPr lang="fr-FR" sz="2300"/>
              <a:t> permettant : </a:t>
            </a:r>
          </a:p>
          <a:p>
            <a:endParaRPr lang="fr-FR" sz="2300"/>
          </a:p>
          <a:p>
            <a:pPr lvl="1"/>
            <a:r>
              <a:rPr lang="fr-FR" sz="2300"/>
              <a:t>De travailler n’importe où : </a:t>
            </a:r>
          </a:p>
          <a:p>
            <a:pPr lvl="2"/>
            <a:r>
              <a:rPr lang="fr-FR" sz="2300"/>
              <a:t>Au bureau, mais aussi dans les transports, de chez soi ou depuis un espace de coworking</a:t>
            </a:r>
          </a:p>
          <a:p>
            <a:pPr lvl="2"/>
            <a:r>
              <a:rPr lang="fr-FR" sz="2300"/>
              <a:t>Facilement et sans VPN ou procédure complexe de connexion</a:t>
            </a:r>
          </a:p>
          <a:p>
            <a:pPr lvl="1"/>
            <a:r>
              <a:rPr lang="fr-FR" sz="2300"/>
              <a:t>De travailler depuis n’importe quel périphérique : </a:t>
            </a:r>
          </a:p>
          <a:p>
            <a:pPr lvl="2"/>
            <a:r>
              <a:rPr lang="fr-FR" sz="2300"/>
              <a:t>Avec son PC portable, son téléphone, mais aussi son PC personnel ou un poste partagé</a:t>
            </a:r>
          </a:p>
          <a:p>
            <a:pPr lvl="2"/>
            <a:r>
              <a:rPr lang="fr-FR" sz="2300"/>
              <a:t>Sans contraintes et de manière consistante</a:t>
            </a:r>
          </a:p>
          <a:p>
            <a:pPr lvl="1"/>
            <a:r>
              <a:rPr lang="fr-FR" sz="2300"/>
              <a:t>De sécuriser, dans ce contexte particulier, les données de l’entreprise : </a:t>
            </a:r>
          </a:p>
          <a:p>
            <a:pPr lvl="2"/>
            <a:r>
              <a:rPr lang="fr-FR" sz="2300"/>
              <a:t>Eviter les fuites de données, respecter la RGPD, etc.</a:t>
            </a:r>
          </a:p>
          <a:p>
            <a:pPr lvl="1"/>
            <a:r>
              <a:rPr lang="fr-FR" sz="2300"/>
              <a:t>De faciliter la collaboration : </a:t>
            </a:r>
          </a:p>
          <a:p>
            <a:pPr lvl="2"/>
            <a:r>
              <a:rPr lang="fr-FR" sz="2300"/>
              <a:t>Outils en libre-service, encourageant l’autonomie</a:t>
            </a:r>
          </a:p>
          <a:p>
            <a:pPr lvl="2"/>
            <a:r>
              <a:rPr lang="fr-FR" sz="2300"/>
              <a:t>Partage facilité, </a:t>
            </a:r>
          </a:p>
          <a:p>
            <a:pPr lvl="2"/>
            <a:r>
              <a:rPr lang="fr-FR" sz="2300"/>
              <a:t>Ouverture des outils aux partenaires externes (prestataires, etc.)</a:t>
            </a:r>
          </a:p>
        </p:txBody>
      </p:sp>
      <p:pic>
        <p:nvPicPr>
          <p:cNvPr id="2" name="Image 2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1624FCAB-82D0-4266-9180-B96D5642D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32" y="1495601"/>
            <a:ext cx="6685073" cy="4957469"/>
          </a:xfrm>
          <a:prstGeom prst="rect">
            <a:avLst/>
          </a:prstGeom>
        </p:spPr>
      </p:pic>
      <p:pic>
        <p:nvPicPr>
          <p:cNvPr id="1026" name="Picture 2" descr="RÃ©sultat de recherche d'images pour &quot;icon concept&quot;">
            <a:extLst>
              <a:ext uri="{FF2B5EF4-FFF2-40B4-BE49-F238E27FC236}">
                <a16:creationId xmlns:a16="http://schemas.microsoft.com/office/drawing/2014/main" id="{6F81C4C6-EA90-4118-88F9-80ED14667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27250" y="7022592"/>
            <a:ext cx="5514940" cy="551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55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94CAC4-F4C9-4A41-838F-BDDAF5B4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605" y="11333836"/>
            <a:ext cx="1428949" cy="142894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05EB01A-15DD-404D-9D78-4CEF02659AB6}"/>
              </a:ext>
            </a:extLst>
          </p:cNvPr>
          <p:cNvSpPr txBox="1"/>
          <p:nvPr/>
        </p:nvSpPr>
        <p:spPr>
          <a:xfrm>
            <a:off x="16040494" y="8539296"/>
            <a:ext cx="607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Processus &amp; Applicatifs </a:t>
            </a:r>
          </a:p>
          <a:p>
            <a:pPr algn="ctr"/>
            <a:r>
              <a:rPr lang="fr-FR" sz="4800"/>
              <a:t>métiers légers</a:t>
            </a:r>
          </a:p>
        </p:txBody>
      </p:sp>
      <p:sp>
        <p:nvSpPr>
          <p:cNvPr id="54" name="Accolade ouvrante 53">
            <a:extLst>
              <a:ext uri="{FF2B5EF4-FFF2-40B4-BE49-F238E27FC236}">
                <a16:creationId xmlns:a16="http://schemas.microsoft.com/office/drawing/2014/main" id="{8AA20939-2D2E-471D-B2FF-DC99F7D4433B}"/>
              </a:ext>
            </a:extLst>
          </p:cNvPr>
          <p:cNvSpPr/>
          <p:nvPr/>
        </p:nvSpPr>
        <p:spPr>
          <a:xfrm rot="5400000">
            <a:off x="18641272" y="8372419"/>
            <a:ext cx="877289" cy="5018600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F90A7C-1582-46C7-878D-F4E9E56FE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204" y="11278384"/>
            <a:ext cx="1428949" cy="1428949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38DEA1ED-C23F-41F8-8F9B-B29A61216132}"/>
              </a:ext>
            </a:extLst>
          </p:cNvPr>
          <p:cNvSpPr txBox="1"/>
          <p:nvPr/>
        </p:nvSpPr>
        <p:spPr>
          <a:xfrm>
            <a:off x="16179716" y="12573116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Automate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7BFC0B5-CBD9-43AA-B126-E6ACA3F217A4}"/>
              </a:ext>
            </a:extLst>
          </p:cNvPr>
          <p:cNvSpPr txBox="1"/>
          <p:nvPr/>
        </p:nvSpPr>
        <p:spPr>
          <a:xfrm>
            <a:off x="19344576" y="12553494"/>
            <a:ext cx="2160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4BCEC-CC8B-471A-877F-2D4CB2629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72" y="2770638"/>
            <a:ext cx="12622387" cy="6430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43C40-D9C7-4BB8-9FF2-C4C75EF82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808" y="5629053"/>
            <a:ext cx="11373056" cy="5820486"/>
          </a:xfrm>
          <a:prstGeom prst="rect">
            <a:avLst/>
          </a:prstGeom>
        </p:spPr>
      </p:pic>
      <p:pic>
        <p:nvPicPr>
          <p:cNvPr id="4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992CFB73-1D86-4ED4-8154-35AB63DB6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3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94CAC4-F4C9-4A41-838F-BDDAF5B4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605" y="11333836"/>
            <a:ext cx="1428949" cy="142894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05EB01A-15DD-404D-9D78-4CEF02659AB6}"/>
              </a:ext>
            </a:extLst>
          </p:cNvPr>
          <p:cNvSpPr txBox="1"/>
          <p:nvPr/>
        </p:nvSpPr>
        <p:spPr>
          <a:xfrm>
            <a:off x="16040494" y="8539296"/>
            <a:ext cx="607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Processus &amp; Applicatifs </a:t>
            </a:r>
          </a:p>
          <a:p>
            <a:pPr algn="ctr"/>
            <a:r>
              <a:rPr lang="fr-FR" sz="4800"/>
              <a:t>métiers légers</a:t>
            </a:r>
          </a:p>
        </p:txBody>
      </p:sp>
      <p:sp>
        <p:nvSpPr>
          <p:cNvPr id="54" name="Accolade ouvrante 53">
            <a:extLst>
              <a:ext uri="{FF2B5EF4-FFF2-40B4-BE49-F238E27FC236}">
                <a16:creationId xmlns:a16="http://schemas.microsoft.com/office/drawing/2014/main" id="{8AA20939-2D2E-471D-B2FF-DC99F7D4433B}"/>
              </a:ext>
            </a:extLst>
          </p:cNvPr>
          <p:cNvSpPr/>
          <p:nvPr/>
        </p:nvSpPr>
        <p:spPr>
          <a:xfrm rot="5400000">
            <a:off x="18641272" y="8372419"/>
            <a:ext cx="877289" cy="5018600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F90A7C-1582-46C7-878D-F4E9E56FE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204" y="11278384"/>
            <a:ext cx="1428949" cy="1428949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38DEA1ED-C23F-41F8-8F9B-B29A61216132}"/>
              </a:ext>
            </a:extLst>
          </p:cNvPr>
          <p:cNvSpPr txBox="1"/>
          <p:nvPr/>
        </p:nvSpPr>
        <p:spPr>
          <a:xfrm>
            <a:off x="16179716" y="12573116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Automate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7BFC0B5-CBD9-43AA-B126-E6ACA3F217A4}"/>
              </a:ext>
            </a:extLst>
          </p:cNvPr>
          <p:cNvSpPr txBox="1"/>
          <p:nvPr/>
        </p:nvSpPr>
        <p:spPr>
          <a:xfrm>
            <a:off x="19344576" y="12553494"/>
            <a:ext cx="2160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Apps</a:t>
            </a:r>
          </a:p>
        </p:txBody>
      </p:sp>
      <p:pic>
        <p:nvPicPr>
          <p:cNvPr id="4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EB733C07-1088-40A2-8939-37D2B920B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6312F-2B9D-412D-8DED-4B29B27DB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433" y="3085573"/>
            <a:ext cx="7438409" cy="99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894FA4-FBB9-4AFB-8FC5-87C439AA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Une approche graduelle dans les usages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761B33-08AA-45E0-B292-992272454E74}"/>
              </a:ext>
            </a:extLst>
          </p:cNvPr>
          <p:cNvSpPr/>
          <p:nvPr/>
        </p:nvSpPr>
        <p:spPr>
          <a:xfrm>
            <a:off x="2292044" y="3801709"/>
            <a:ext cx="2567339" cy="205730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Usages </a:t>
            </a:r>
          </a:p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natifs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33E764-3A4F-4BA4-9E7D-9CEB66A8F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" r="2172" b="10893"/>
          <a:stretch/>
        </p:blipFill>
        <p:spPr>
          <a:xfrm>
            <a:off x="638002" y="3607510"/>
            <a:ext cx="2415653" cy="2445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B09FF-ABF3-43FC-92EB-0CD0F4430E86}"/>
              </a:ext>
            </a:extLst>
          </p:cNvPr>
          <p:cNvSpPr/>
          <p:nvPr/>
        </p:nvSpPr>
        <p:spPr>
          <a:xfrm>
            <a:off x="2292043" y="6858000"/>
            <a:ext cx="2567339" cy="205730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Usages </a:t>
            </a:r>
          </a:p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avancés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BBA697-F8F4-47F9-B6C4-4396546F7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7" t="2343" r="4858" b="12059"/>
          <a:stretch/>
        </p:blipFill>
        <p:spPr>
          <a:xfrm>
            <a:off x="788126" y="6711952"/>
            <a:ext cx="2265529" cy="23493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C6EEF2-FB8B-48B6-8E22-B76DE9E745D7}"/>
              </a:ext>
            </a:extLst>
          </p:cNvPr>
          <p:cNvSpPr/>
          <p:nvPr/>
        </p:nvSpPr>
        <p:spPr>
          <a:xfrm>
            <a:off x="2292042" y="9995963"/>
            <a:ext cx="2567339" cy="205730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Solutions </a:t>
            </a:r>
          </a:p>
          <a:p>
            <a:pPr algn="r"/>
            <a:r>
              <a:rPr lang="fr-FR" sz="3200">
                <a:solidFill>
                  <a:schemeClr val="tx1"/>
                </a:solidFill>
                <a:latin typeface="Akrobat SemiBold" panose="00000700000000000000" pitchFamily="50" charset="0"/>
              </a:rPr>
              <a:t>métiers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D700BD-7D17-4267-B2E6-C26A0E026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26" y="9888539"/>
            <a:ext cx="2265529" cy="22655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3B5DBD-04A1-4A8B-A83E-C478C6199B69}"/>
              </a:ext>
            </a:extLst>
          </p:cNvPr>
          <p:cNvSpPr/>
          <p:nvPr/>
        </p:nvSpPr>
        <p:spPr>
          <a:xfrm>
            <a:off x="5200707" y="3811490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Usage de Teams, OneDrive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Outils natifs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Parfois SharePoint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EC9ED9-19A7-4AE4-8C93-4CCEF36D2E8E}"/>
              </a:ext>
            </a:extLst>
          </p:cNvPr>
          <p:cNvSpPr/>
          <p:nvPr/>
        </p:nvSpPr>
        <p:spPr>
          <a:xfrm>
            <a:off x="5200707" y="6867781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Création de référentiels doc.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Portail de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Flux de validation simples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Petits besoins métiers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B4C7B-24E4-435C-B21A-E82B484567EB}"/>
              </a:ext>
            </a:extLst>
          </p:cNvPr>
          <p:cNvSpPr/>
          <p:nvPr/>
        </p:nvSpPr>
        <p:spPr>
          <a:xfrm>
            <a:off x="5200707" y="10005744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Portail Intranet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/>
              </a:rPr>
              <a:t>Gestion documentaire avancée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Besoins métiers étendus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62DAE-83F7-46FD-8DB9-DCAEAB7ADDB4}"/>
              </a:ext>
            </a:extLst>
          </p:cNvPr>
          <p:cNvSpPr/>
          <p:nvPr/>
        </p:nvSpPr>
        <p:spPr>
          <a:xfrm>
            <a:off x="10714413" y="3811490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Aide en ligne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Evénementiels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Campagne de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411D1F-6598-4390-81DC-2FD426B6C94C}"/>
              </a:ext>
            </a:extLst>
          </p:cNvPr>
          <p:cNvSpPr/>
          <p:nvPr/>
        </p:nvSpPr>
        <p:spPr>
          <a:xfrm>
            <a:off x="10714413" y="6867781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Ateliers d’accompagnement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Mini-projets (1 à 5 jours)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314406-9221-4FA2-8A44-2B897DDA330C}"/>
              </a:ext>
            </a:extLst>
          </p:cNvPr>
          <p:cNvSpPr/>
          <p:nvPr/>
        </p:nvSpPr>
        <p:spPr>
          <a:xfrm>
            <a:off x="10714413" y="10005744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Mode projet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Approche classique ou Agile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Approche existante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834CE-9981-48C0-B896-1948B9EEF124}"/>
              </a:ext>
            </a:extLst>
          </p:cNvPr>
          <p:cNvSpPr/>
          <p:nvPr/>
        </p:nvSpPr>
        <p:spPr>
          <a:xfrm>
            <a:off x="16228119" y="3811490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Animé par le référent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Communication interne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11109-F7E2-416D-B548-A27916EB5AFD}"/>
              </a:ext>
            </a:extLst>
          </p:cNvPr>
          <p:cNvSpPr/>
          <p:nvPr/>
        </p:nvSpPr>
        <p:spPr>
          <a:xfrm>
            <a:off x="16228119" y="6867781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Animé par le référent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/>
              </a:rPr>
              <a:t>DSI Centre de service interne</a:t>
            </a:r>
            <a:endParaRPr lang="fr-FR" sz="2800">
              <a:solidFill>
                <a:schemeClr val="tx1"/>
              </a:solidFill>
              <a:latin typeface="Akrobat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FA1325-2CBA-425E-B8E6-BBDE447146C6}"/>
              </a:ext>
            </a:extLst>
          </p:cNvPr>
          <p:cNvSpPr/>
          <p:nvPr/>
        </p:nvSpPr>
        <p:spPr>
          <a:xfrm>
            <a:off x="16228119" y="10005744"/>
            <a:ext cx="5185444" cy="20573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chemeClr val="tx1"/>
                </a:solidFill>
                <a:latin typeface="Akrobat" panose="00000600000000000000" pitchFamily="50" charset="0"/>
              </a:rPr>
              <a:t>Equipe projet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849149-C81B-44B5-880B-E5A876D1A997}"/>
              </a:ext>
            </a:extLst>
          </p:cNvPr>
          <p:cNvSpPr/>
          <p:nvPr/>
        </p:nvSpPr>
        <p:spPr>
          <a:xfrm>
            <a:off x="365760" y="6544491"/>
            <a:ext cx="21514526" cy="2769326"/>
          </a:xfrm>
          <a:prstGeom prst="rect">
            <a:avLst/>
          </a:prstGeom>
          <a:noFill/>
          <a:ln w="571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48DA834-266D-4771-9951-710799324FB3}"/>
              </a:ext>
            </a:extLst>
          </p:cNvPr>
          <p:cNvSpPr/>
          <p:nvPr/>
        </p:nvSpPr>
        <p:spPr>
          <a:xfrm>
            <a:off x="20717438" y="5480719"/>
            <a:ext cx="2160000" cy="21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latin typeface="Akrobat" panose="00000600000000000000" pitchFamily="50" charset="0"/>
              </a:rPr>
              <a:t>A créer </a:t>
            </a:r>
          </a:p>
          <a:p>
            <a:pPr algn="ctr"/>
            <a:r>
              <a:rPr lang="fr-FR" sz="2000">
                <a:latin typeface="Akrobat" panose="00000600000000000000" pitchFamily="50" charset="0"/>
              </a:rPr>
              <a:t>Fort vecteur de ROI</a:t>
            </a:r>
          </a:p>
        </p:txBody>
      </p:sp>
      <p:pic>
        <p:nvPicPr>
          <p:cNvPr id="3" name="Image 6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538234C7-91B0-414F-AA23-7965ED62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155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9206" y="2044700"/>
            <a:ext cx="1418855" cy="4191002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9206" y="1675488"/>
            <a:ext cx="806240" cy="3410862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8984" y="1281788"/>
            <a:ext cx="336462" cy="3426390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440560" y="1271432"/>
            <a:ext cx="657053" cy="348472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87774" y="1271430"/>
            <a:ext cx="21810045" cy="308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B8C52D-01CB-46D5-8B8C-A9EAE1F2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512" y="1600784"/>
            <a:ext cx="20524048" cy="2424204"/>
          </a:xfrm>
        </p:spPr>
        <p:txBody>
          <a:bodyPr>
            <a:normAutofit/>
          </a:bodyPr>
          <a:lstStyle/>
          <a:p>
            <a:r>
              <a:rPr lang="fr-FR" sz="8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33478E-CC91-4C28-AFC3-277804378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535" y="4980872"/>
            <a:ext cx="19412933" cy="7134346"/>
          </a:xfrm>
        </p:spPr>
        <p:txBody>
          <a:bodyPr anchor="ctr">
            <a:normAutofit/>
          </a:bodyPr>
          <a:lstStyle/>
          <a:p>
            <a:r>
              <a:rPr lang="fr-FR" sz="2600"/>
              <a:t>Un environnement de travail moderne, agile et mobile</a:t>
            </a:r>
          </a:p>
          <a:p>
            <a:pPr lvl="1"/>
            <a:endParaRPr lang="fr-FR" sz="2600"/>
          </a:p>
          <a:p>
            <a:r>
              <a:rPr lang="fr-FR" sz="2600"/>
              <a:t>De nouvelles solutions pour répondre aux besoins du métiers : </a:t>
            </a:r>
          </a:p>
          <a:p>
            <a:pPr lvl="1"/>
            <a:r>
              <a:rPr lang="fr-FR" sz="2600"/>
              <a:t>eLearning</a:t>
            </a:r>
          </a:p>
          <a:p>
            <a:pPr lvl="1"/>
            <a:r>
              <a:rPr lang="fr-FR" sz="2600"/>
              <a:t>Contenus vidéos</a:t>
            </a:r>
          </a:p>
          <a:p>
            <a:pPr lvl="1"/>
            <a:r>
              <a:rPr lang="fr-FR" sz="2600"/>
              <a:t>Applications mobiles</a:t>
            </a:r>
          </a:p>
          <a:p>
            <a:pPr lvl="1"/>
            <a:r>
              <a:rPr lang="fr-FR" sz="2600"/>
              <a:t>Processus dématérialisés </a:t>
            </a:r>
          </a:p>
          <a:p>
            <a:pPr lvl="1"/>
            <a:r>
              <a:rPr lang="fr-FR" sz="2600"/>
              <a:t>Etc…</a:t>
            </a:r>
          </a:p>
          <a:p>
            <a:pPr lvl="1"/>
            <a:endParaRPr lang="fr-FR" sz="2600"/>
          </a:p>
          <a:p>
            <a:r>
              <a:rPr lang="fr-FR" sz="2600"/>
              <a:t>Les moyens ? </a:t>
            </a:r>
          </a:p>
          <a:p>
            <a:pPr lvl="1"/>
            <a:r>
              <a:rPr lang="fr-FR" sz="2600"/>
              <a:t>Nous disposons et payons déjà les licences, et le produit est déjà configuré.</a:t>
            </a:r>
          </a:p>
          <a:p>
            <a:pPr lvl="1"/>
            <a:r>
              <a:rPr lang="fr-FR" sz="2600"/>
              <a:t>Reste à monter en compétence </a:t>
            </a:r>
          </a:p>
          <a:p>
            <a:pPr lvl="1"/>
            <a:r>
              <a:rPr lang="fr-FR" sz="2600"/>
              <a:t>Accompagner les utilisateurs dans cette transition</a:t>
            </a:r>
          </a:p>
          <a:p>
            <a:pPr lvl="1"/>
            <a:r>
              <a:rPr lang="fr-FR" sz="2600"/>
              <a:t>Définir une gouvernance adaptée à ces nouveaux usages et à la digitalisation de l’environnement de travail</a:t>
            </a:r>
          </a:p>
        </p:txBody>
      </p:sp>
    </p:spTree>
    <p:extLst>
      <p:ext uri="{BB962C8B-B14F-4D97-AF65-F5344CB8AC3E}">
        <p14:creationId xmlns:p14="http://schemas.microsoft.com/office/powerpoint/2010/main" val="1443331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5C19D73-FDDE-461E-A74F-A1059C20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1793">
            <a:off x="1526789" y="10365500"/>
            <a:ext cx="951325" cy="951325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119141BA-0953-4A9A-BF8C-DBAC68D25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59" y="7260794"/>
            <a:ext cx="5715798" cy="6173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C4FE866-4BAB-4616-ABF1-D3208044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 outils « Sur étagère»</a:t>
            </a:r>
          </a:p>
        </p:txBody>
      </p:sp>
      <p:sp>
        <p:nvSpPr>
          <p:cNvPr id="68" name="Espace réservé du contenu 67">
            <a:extLst>
              <a:ext uri="{FF2B5EF4-FFF2-40B4-BE49-F238E27FC236}">
                <a16:creationId xmlns:a16="http://schemas.microsoft.com/office/drawing/2014/main" id="{14E2326C-FC7B-4089-9938-4152270F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97" y="7862245"/>
            <a:ext cx="17931453" cy="3608773"/>
          </a:xfrm>
        </p:spPr>
        <p:txBody>
          <a:bodyPr/>
          <a:lstStyle/>
          <a:p>
            <a:pPr lvl="1"/>
            <a:r>
              <a:rPr lang="fr-FR" sz="4000"/>
              <a:t>Simples d’utilisation </a:t>
            </a:r>
            <a:r>
              <a:rPr lang="fr-FR" sz="4000">
                <a:sym typeface="Wingdings" panose="05000000000000000000" pitchFamily="2" charset="2"/>
              </a:rPr>
              <a:t>&gt;</a:t>
            </a:r>
            <a:r>
              <a:rPr lang="fr-FR" sz="4000"/>
              <a:t> </a:t>
            </a:r>
            <a:r>
              <a:rPr lang="fr-FR" sz="4000">
                <a:solidFill>
                  <a:schemeClr val="accent3"/>
                </a:solidFill>
              </a:rPr>
              <a:t>Moins de formation</a:t>
            </a:r>
            <a:endParaRPr lang="fr-FR" sz="4000">
              <a:solidFill>
                <a:schemeClr val="accent3"/>
              </a:solidFill>
              <a:highlight>
                <a:srgbClr val="FFFF00"/>
              </a:highlight>
            </a:endParaRPr>
          </a:p>
          <a:p>
            <a:pPr lvl="1"/>
            <a:r>
              <a:rPr lang="fr-FR" sz="4000"/>
              <a:t>Peu personnalisables </a:t>
            </a:r>
            <a:r>
              <a:rPr lang="fr-FR" sz="4000">
                <a:sym typeface="Wingdings" panose="05000000000000000000" pitchFamily="2" charset="2"/>
              </a:rPr>
              <a:t>&gt;</a:t>
            </a:r>
            <a:r>
              <a:rPr lang="fr-FR" sz="4000"/>
              <a:t> </a:t>
            </a:r>
            <a:r>
              <a:rPr lang="fr-FR" sz="4000">
                <a:solidFill>
                  <a:schemeClr val="accent3"/>
                </a:solidFill>
              </a:rPr>
              <a:t>Rapides à mettre en œuvre</a:t>
            </a:r>
          </a:p>
          <a:p>
            <a:pPr lvl="1"/>
            <a:r>
              <a:rPr lang="fr-FR" sz="4000"/>
              <a:t>Utilisables à la demande </a:t>
            </a:r>
            <a:r>
              <a:rPr lang="fr-FR" sz="4000">
                <a:sym typeface="Wingdings" panose="05000000000000000000" pitchFamily="2" charset="2"/>
              </a:rPr>
              <a:t>&gt;</a:t>
            </a:r>
            <a:r>
              <a:rPr lang="fr-FR" sz="4000"/>
              <a:t> </a:t>
            </a:r>
            <a:r>
              <a:rPr lang="fr-FR" sz="4000">
                <a:solidFill>
                  <a:schemeClr val="accent3"/>
                </a:solidFill>
              </a:rPr>
              <a:t>Autonomes &amp; responsables</a:t>
            </a:r>
            <a:endParaRPr lang="fr-FR" sz="4000">
              <a:solidFill>
                <a:schemeClr val="accent3"/>
              </a:solidFill>
              <a:highlight>
                <a:srgbClr val="FFFF00"/>
              </a:highlight>
            </a:endParaRPr>
          </a:p>
          <a:p>
            <a:pPr lvl="1"/>
            <a:r>
              <a:rPr lang="fr-FR" sz="4000"/>
              <a:t>Mobile &amp; Responsive </a:t>
            </a:r>
            <a:r>
              <a:rPr lang="fr-FR" sz="4000">
                <a:sym typeface="Wingdings" panose="05000000000000000000" pitchFamily="2" charset="2"/>
              </a:rPr>
              <a:t>&gt;</a:t>
            </a:r>
            <a:r>
              <a:rPr lang="fr-FR" sz="4000"/>
              <a:t> </a:t>
            </a:r>
            <a:r>
              <a:rPr lang="fr-FR" sz="4000">
                <a:solidFill>
                  <a:schemeClr val="accent3"/>
                </a:solidFill>
              </a:rPr>
              <a:t>Au bureau, en déplacement, chez les partenaires…</a:t>
            </a:r>
          </a:p>
          <a:p>
            <a:pPr lvl="1"/>
            <a:r>
              <a:rPr lang="fr-FR" sz="4000"/>
              <a:t>Une large palette d’outils &amp; d’usages </a:t>
            </a:r>
            <a:r>
              <a:rPr lang="fr-FR" sz="4000">
                <a:sym typeface="Wingdings" panose="05000000000000000000" pitchFamily="2" charset="2"/>
              </a:rPr>
              <a:t>&gt;</a:t>
            </a:r>
            <a:r>
              <a:rPr lang="fr-FR" sz="4000"/>
              <a:t> </a:t>
            </a:r>
            <a:r>
              <a:rPr lang="fr-FR" sz="4000">
                <a:solidFill>
                  <a:schemeClr val="accent3"/>
                </a:solidFill>
              </a:rPr>
              <a:t>A combiner ! </a:t>
            </a:r>
            <a:endParaRPr lang="fr-FR" sz="4000">
              <a:solidFill>
                <a:schemeClr val="accent3"/>
              </a:solidFill>
              <a:highlight>
                <a:srgbClr val="FFFF00"/>
              </a:highlight>
            </a:endParaRPr>
          </a:p>
          <a:p>
            <a:endParaRPr lang="fr-FR" sz="4800"/>
          </a:p>
        </p:txBody>
      </p:sp>
      <p:sp>
        <p:nvSpPr>
          <p:cNvPr id="67" name="Accolade ouvrante 66">
            <a:extLst>
              <a:ext uri="{FF2B5EF4-FFF2-40B4-BE49-F238E27FC236}">
                <a16:creationId xmlns:a16="http://schemas.microsoft.com/office/drawing/2014/main" id="{BD51034D-D091-4D7D-88DC-9523F218F745}"/>
              </a:ext>
            </a:extLst>
          </p:cNvPr>
          <p:cNvSpPr/>
          <p:nvPr/>
        </p:nvSpPr>
        <p:spPr>
          <a:xfrm>
            <a:off x="6479377" y="7862245"/>
            <a:ext cx="877289" cy="3608773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2E33041D-F811-49D6-BE18-52A90637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068">
            <a:off x="1694422" y="7787618"/>
            <a:ext cx="872152" cy="872152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D72825F-DEE5-46F3-94A5-3E34545BF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988">
            <a:off x="4639705" y="9014495"/>
            <a:ext cx="988722" cy="988722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9EE84DA6-16AB-45A3-A14E-4AD86E2E6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11">
            <a:off x="1674213" y="9253650"/>
            <a:ext cx="919976" cy="919976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40E8C1F5-0A7C-47D5-B374-CAC335A90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2807">
            <a:off x="3207522" y="7815493"/>
            <a:ext cx="862755" cy="862755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38B6A767-044B-4551-90E9-1D76A83F5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18" y="7697857"/>
            <a:ext cx="1122737" cy="1122737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CB3AF6D0-6794-4289-BC49-5B873253B3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48" y="9169471"/>
            <a:ext cx="850565" cy="850565"/>
          </a:xfrm>
          <a:prstGeom prst="rect">
            <a:avLst/>
          </a:prstGeom>
        </p:spPr>
      </p:pic>
      <p:pic>
        <p:nvPicPr>
          <p:cNvPr id="87" name="Image 86" descr="Une image contenant texte, signe, ciel, clipart&#10;&#10;Description générée automatiquement">
            <a:extLst>
              <a:ext uri="{FF2B5EF4-FFF2-40B4-BE49-F238E27FC236}">
                <a16:creationId xmlns:a16="http://schemas.microsoft.com/office/drawing/2014/main" id="{B514EC75-0279-44B6-9615-9749B54A7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770">
            <a:off x="3384219" y="7025002"/>
            <a:ext cx="482221" cy="482221"/>
          </a:xfrm>
          <a:prstGeom prst="rect">
            <a:avLst/>
          </a:prstGeom>
        </p:spPr>
      </p:pic>
      <p:pic>
        <p:nvPicPr>
          <p:cNvPr id="89" name="Image 88">
            <a:extLst>
              <a:ext uri="{FF2B5EF4-FFF2-40B4-BE49-F238E27FC236}">
                <a16:creationId xmlns:a16="http://schemas.microsoft.com/office/drawing/2014/main" id="{34473156-7B0F-4274-A94B-AA0E71A30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76" y="6625849"/>
            <a:ext cx="914790" cy="914790"/>
          </a:xfrm>
          <a:prstGeom prst="rect">
            <a:avLst/>
          </a:prstGeom>
        </p:spPr>
      </p:pic>
      <p:sp>
        <p:nvSpPr>
          <p:cNvPr id="91" name="Espace réservé du contenu 67">
            <a:extLst>
              <a:ext uri="{FF2B5EF4-FFF2-40B4-BE49-F238E27FC236}">
                <a16:creationId xmlns:a16="http://schemas.microsoft.com/office/drawing/2014/main" id="{4D7C97F1-92D8-47BB-9DD2-2822BF0C2ECA}"/>
              </a:ext>
            </a:extLst>
          </p:cNvPr>
          <p:cNvSpPr txBox="1">
            <a:spLocks/>
          </p:cNvSpPr>
          <p:nvPr/>
        </p:nvSpPr>
        <p:spPr bwMode="auto">
          <a:xfrm>
            <a:off x="1078325" y="3359222"/>
            <a:ext cx="17791354" cy="222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marL="454025" indent="-454025" algn="l" defTabSz="1825625" rtl="0" eaLnBrk="0" fontAlgn="base" hangingPunct="0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00" kern="1200">
                <a:solidFill>
                  <a:srgbClr val="1F4070"/>
                </a:solidFill>
                <a:latin typeface="Akrobat"/>
                <a:ea typeface="Arial"/>
                <a:cs typeface="Akrobat"/>
              </a:defRPr>
            </a:lvl1pPr>
            <a:lvl2pPr marL="1368425" indent="-454025" algn="l" defTabSz="1825625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800" kern="1200">
                <a:solidFill>
                  <a:schemeClr val="accent1"/>
                </a:solidFill>
                <a:latin typeface="Akrobat"/>
                <a:ea typeface="Arial"/>
                <a:cs typeface="Akrobat"/>
              </a:defRPr>
            </a:lvl2pPr>
            <a:lvl3pPr marL="2282825" indent="-454025" algn="l" defTabSz="1825625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000" kern="1200">
                <a:solidFill>
                  <a:srgbClr val="1F4070"/>
                </a:solidFill>
                <a:latin typeface="Akrobat"/>
                <a:ea typeface="Arial"/>
                <a:cs typeface="Akrobat"/>
              </a:defRPr>
            </a:lvl3pPr>
            <a:lvl4pPr marL="3197225" indent="-454025" algn="l" defTabSz="1825625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500" kern="1200">
                <a:solidFill>
                  <a:srgbClr val="1F4070"/>
                </a:solidFill>
                <a:latin typeface="Akrobat"/>
                <a:ea typeface="Arial"/>
                <a:cs typeface="Akrobat"/>
              </a:defRPr>
            </a:lvl4pPr>
            <a:lvl5pPr marL="4111625" indent="-454025" algn="l" defTabSz="1825625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500" kern="1200">
                <a:solidFill>
                  <a:srgbClr val="1F4070"/>
                </a:solidFill>
                <a:latin typeface="Akrobat"/>
                <a:ea typeface="Arial"/>
                <a:cs typeface="Akrobat"/>
              </a:defRPr>
            </a:lvl5pPr>
            <a:lvl6pPr marL="5027064" indent="-457005" algn="l" defTabSz="182802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1075" indent="-457005" algn="l" defTabSz="182802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5085" indent="-457005" algn="l" defTabSz="182802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9096" indent="-457005" algn="l" defTabSz="182802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800"/>
              <a:t>Office 365, la Digital Workplace par Microsoft</a:t>
            </a:r>
          </a:p>
          <a:p>
            <a:r>
              <a:rPr lang="fr-FR" sz="4800"/>
              <a:t>Des services et plateformes cloud en </a:t>
            </a:r>
            <a:r>
              <a:rPr lang="fr-FR" sz="4800">
                <a:highlight>
                  <a:srgbClr val="FFFF00"/>
                </a:highlight>
              </a:rPr>
              <a:t>constante évolution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E5C72-A029-4C60-BC7E-C06E6A173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7381">
            <a:off x="1626773" y="6526028"/>
            <a:ext cx="1007448" cy="1007448"/>
          </a:xfrm>
          <a:prstGeom prst="rect">
            <a:avLst/>
          </a:prstGeom>
        </p:spPr>
      </p:pic>
      <p:pic>
        <p:nvPicPr>
          <p:cNvPr id="2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83A28EDC-11C5-4F7C-A277-B26299E95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43310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7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55D87E-E67B-4D08-951D-3F696F04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2665660"/>
            <a:ext cx="1428949" cy="1428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BCD46E-9F1D-4F38-8B5D-E94DD579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2665661"/>
            <a:ext cx="1428949" cy="1428949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F28A62-2C6D-4A80-A0EE-10111A994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5317333"/>
            <a:ext cx="1428949" cy="14289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B995BF4-5B71-45E9-BC3A-E83712563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29" y="284829"/>
            <a:ext cx="783026" cy="78302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1EA7F23-68F5-43B6-BB3F-48CC526D6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5317332"/>
            <a:ext cx="1428949" cy="1428949"/>
          </a:xfrm>
          <a:prstGeom prst="rect">
            <a:avLst/>
          </a:prstGeom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68A433-275B-42AF-8048-382BB52CF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56" y="2665660"/>
            <a:ext cx="1428949" cy="1428949"/>
          </a:xfrm>
          <a:prstGeom prst="rect">
            <a:avLst/>
          </a:prstGeom>
        </p:spPr>
      </p:pic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99EE865A-912C-42C4-A733-B9F0B0E68AD0}"/>
              </a:ext>
            </a:extLst>
          </p:cNvPr>
          <p:cNvSpPr/>
          <p:nvPr/>
        </p:nvSpPr>
        <p:spPr>
          <a:xfrm rot="5400000">
            <a:off x="16946086" y="-852256"/>
            <a:ext cx="877289" cy="5362381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60C0BB-D4BD-45BA-9BB9-392EB5E01348}"/>
              </a:ext>
            </a:extLst>
          </p:cNvPr>
          <p:cNvSpPr txBox="1"/>
          <p:nvPr/>
        </p:nvSpPr>
        <p:spPr>
          <a:xfrm>
            <a:off x="15885124" y="260844"/>
            <a:ext cx="371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/>
              <a:t>La suite Office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8E971E-7A4C-49CE-8E24-F5435B7D7492}"/>
              </a:ext>
            </a:extLst>
          </p:cNvPr>
          <p:cNvSpPr txBox="1"/>
          <p:nvPr/>
        </p:nvSpPr>
        <p:spPr>
          <a:xfrm>
            <a:off x="14703541" y="4094609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Outlook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FB5F9E3-4E80-4390-92F8-72476EB43ADA}"/>
              </a:ext>
            </a:extLst>
          </p:cNvPr>
          <p:cNvSpPr txBox="1"/>
          <p:nvPr/>
        </p:nvSpPr>
        <p:spPr>
          <a:xfrm>
            <a:off x="16857320" y="4094608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Word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468FD91-8914-48C3-A72B-1809ED094A79}"/>
              </a:ext>
            </a:extLst>
          </p:cNvPr>
          <p:cNvSpPr txBox="1"/>
          <p:nvPr/>
        </p:nvSpPr>
        <p:spPr>
          <a:xfrm>
            <a:off x="18299587" y="4094607"/>
            <a:ext cx="210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PowerPoint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97F7ACE-CC6C-44A2-8EEE-025F1D12F276}"/>
              </a:ext>
            </a:extLst>
          </p:cNvPr>
          <p:cNvSpPr txBox="1"/>
          <p:nvPr/>
        </p:nvSpPr>
        <p:spPr>
          <a:xfrm>
            <a:off x="18503907" y="6824927"/>
            <a:ext cx="169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OneNote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3D81ECA-6F49-460F-B126-0E75517101DD}"/>
              </a:ext>
            </a:extLst>
          </p:cNvPr>
          <p:cNvSpPr txBox="1"/>
          <p:nvPr/>
        </p:nvSpPr>
        <p:spPr>
          <a:xfrm>
            <a:off x="16895712" y="6824927"/>
            <a:ext cx="102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Excel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081D663-0D3F-4C10-A08C-8E477569175D}"/>
              </a:ext>
            </a:extLst>
          </p:cNvPr>
          <p:cNvSpPr txBox="1"/>
          <p:nvPr/>
        </p:nvSpPr>
        <p:spPr>
          <a:xfrm>
            <a:off x="14850826" y="6824926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94CAC4-F4C9-4A41-838F-BDDAF5B4B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62605" y="11333836"/>
            <a:ext cx="1428949" cy="1428949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05EB01A-15DD-404D-9D78-4CEF02659AB6}"/>
              </a:ext>
            </a:extLst>
          </p:cNvPr>
          <p:cNvSpPr txBox="1"/>
          <p:nvPr/>
        </p:nvSpPr>
        <p:spPr>
          <a:xfrm>
            <a:off x="16040494" y="8539296"/>
            <a:ext cx="60788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Processus &amp; Applicatifs </a:t>
            </a:r>
          </a:p>
          <a:p>
            <a:pPr algn="ctr"/>
            <a:r>
              <a:rPr lang="fr-FR" sz="4800"/>
              <a:t>métiers légers</a:t>
            </a:r>
          </a:p>
        </p:txBody>
      </p:sp>
      <p:sp>
        <p:nvSpPr>
          <p:cNvPr id="54" name="Accolade ouvrante 53">
            <a:extLst>
              <a:ext uri="{FF2B5EF4-FFF2-40B4-BE49-F238E27FC236}">
                <a16:creationId xmlns:a16="http://schemas.microsoft.com/office/drawing/2014/main" id="{8AA20939-2D2E-471D-B2FF-DC99F7D4433B}"/>
              </a:ext>
            </a:extLst>
          </p:cNvPr>
          <p:cNvSpPr/>
          <p:nvPr/>
        </p:nvSpPr>
        <p:spPr>
          <a:xfrm rot="5400000">
            <a:off x="18641272" y="8372419"/>
            <a:ext cx="877289" cy="5018600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815774A-7FFD-487C-8653-1B1532EEE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25" y="5545282"/>
            <a:ext cx="1428949" cy="1428949"/>
          </a:xfrm>
          <a:prstGeom prst="rect">
            <a:avLst/>
          </a:prstGeom>
        </p:spPr>
      </p:pic>
      <p:pic>
        <p:nvPicPr>
          <p:cNvPr id="58" name="Image 57" descr="Une image contenant texte, signe, ciel, clipart&#10;&#10;Description générée automatiquement">
            <a:extLst>
              <a:ext uri="{FF2B5EF4-FFF2-40B4-BE49-F238E27FC236}">
                <a16:creationId xmlns:a16="http://schemas.microsoft.com/office/drawing/2014/main" id="{5ACD9175-0B53-4CEC-A91F-EE9F41C00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06" y="10108956"/>
            <a:ext cx="1428949" cy="1428949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05F5FB4-A493-45A5-9E10-A32C75075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18" y="5545282"/>
            <a:ext cx="1428949" cy="1428949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68D66F2-8B49-41B7-AA0E-FD98672C9F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11" y="5545282"/>
            <a:ext cx="1428949" cy="1428949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EE05D5E2-D6FA-4DF1-AB25-66F8849117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28" y="10108956"/>
            <a:ext cx="1428949" cy="142894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E31EF6E2-14CB-4E0C-9483-425B9F88E8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332" y="5545282"/>
            <a:ext cx="1428949" cy="1428949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CE21F5A6-E338-4B9F-B218-384CD2E4E6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415" y="10119301"/>
            <a:ext cx="1428949" cy="1428949"/>
          </a:xfrm>
          <a:prstGeom prst="rect">
            <a:avLst/>
          </a:prstGeom>
        </p:spPr>
      </p:pic>
      <p:sp>
        <p:nvSpPr>
          <p:cNvPr id="65" name="Accolade ouvrante 64">
            <a:extLst>
              <a:ext uri="{FF2B5EF4-FFF2-40B4-BE49-F238E27FC236}">
                <a16:creationId xmlns:a16="http://schemas.microsoft.com/office/drawing/2014/main" id="{983D51CB-C29B-4365-A5AF-7FF2C20CBC06}"/>
              </a:ext>
            </a:extLst>
          </p:cNvPr>
          <p:cNvSpPr/>
          <p:nvPr/>
        </p:nvSpPr>
        <p:spPr>
          <a:xfrm rot="5400000">
            <a:off x="6546806" y="2965889"/>
            <a:ext cx="877289" cy="13408846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F7ADA3D-4FBD-488D-867D-DBFD72DEE39C}"/>
              </a:ext>
            </a:extLst>
          </p:cNvPr>
          <p:cNvSpPr txBox="1"/>
          <p:nvPr/>
        </p:nvSpPr>
        <p:spPr>
          <a:xfrm>
            <a:off x="1177498" y="7011144"/>
            <a:ext cx="1753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OneDrive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31CF168-2DA0-4295-8BFF-24197F1F2AE3}"/>
              </a:ext>
            </a:extLst>
          </p:cNvPr>
          <p:cNvSpPr txBox="1"/>
          <p:nvPr/>
        </p:nvSpPr>
        <p:spPr>
          <a:xfrm>
            <a:off x="3920880" y="7011144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A3D833E-2D1B-4FD6-B16B-ED229638D851}"/>
              </a:ext>
            </a:extLst>
          </p:cNvPr>
          <p:cNvSpPr txBox="1"/>
          <p:nvPr/>
        </p:nvSpPr>
        <p:spPr>
          <a:xfrm>
            <a:off x="6023930" y="7011144"/>
            <a:ext cx="199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SharePoint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7EC785C9-CE69-4B68-A8F2-F824DDC86AE8}"/>
              </a:ext>
            </a:extLst>
          </p:cNvPr>
          <p:cNvSpPr txBox="1"/>
          <p:nvPr/>
        </p:nvSpPr>
        <p:spPr>
          <a:xfrm>
            <a:off x="8732395" y="7006232"/>
            <a:ext cx="1558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Yammer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90B61B-1AC6-4693-B3ED-98695D954ACE}"/>
              </a:ext>
            </a:extLst>
          </p:cNvPr>
          <p:cNvSpPr txBox="1"/>
          <p:nvPr/>
        </p:nvSpPr>
        <p:spPr>
          <a:xfrm>
            <a:off x="4394210" y="8207631"/>
            <a:ext cx="4978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Outils compagnons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A0DEB42-088B-47C9-80EF-150971ED3BC2}"/>
              </a:ext>
            </a:extLst>
          </p:cNvPr>
          <p:cNvSpPr txBox="1"/>
          <p:nvPr/>
        </p:nvSpPr>
        <p:spPr>
          <a:xfrm>
            <a:off x="447960" y="11678233"/>
            <a:ext cx="1216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Forms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8A75F43-04D5-4ED2-A5D8-85DFC405C492}"/>
              </a:ext>
            </a:extLst>
          </p:cNvPr>
          <p:cNvSpPr txBox="1"/>
          <p:nvPr/>
        </p:nvSpPr>
        <p:spPr>
          <a:xfrm>
            <a:off x="4318429" y="1158279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Planner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225279D-3E83-4598-81BD-F825416B0AB0}"/>
              </a:ext>
            </a:extLst>
          </p:cNvPr>
          <p:cNvSpPr txBox="1"/>
          <p:nvPr/>
        </p:nvSpPr>
        <p:spPr>
          <a:xfrm>
            <a:off x="2261945" y="11744705"/>
            <a:ext cx="1378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Stream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05344C6B-3774-4CB9-8793-FAC8FA9D4D57}"/>
              </a:ext>
            </a:extLst>
          </p:cNvPr>
          <p:cNvSpPr txBox="1"/>
          <p:nvPr/>
        </p:nvSpPr>
        <p:spPr>
          <a:xfrm>
            <a:off x="6516823" y="11733820"/>
            <a:ext cx="1121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Delve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83EF653-A157-4F13-92D7-6D6729BBF7B8}"/>
              </a:ext>
            </a:extLst>
          </p:cNvPr>
          <p:cNvSpPr txBox="1"/>
          <p:nvPr/>
        </p:nvSpPr>
        <p:spPr>
          <a:xfrm>
            <a:off x="8530802" y="11715705"/>
            <a:ext cx="103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Sway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4EFB6B35-F789-4783-82F5-70534F0D5E7E}"/>
              </a:ext>
            </a:extLst>
          </p:cNvPr>
          <p:cNvSpPr txBox="1"/>
          <p:nvPr/>
        </p:nvSpPr>
        <p:spPr>
          <a:xfrm>
            <a:off x="10431557" y="11734072"/>
            <a:ext cx="1220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To Do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9F90A7C-1582-46C7-878D-F4E9E56FE2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204" y="11278384"/>
            <a:ext cx="1428949" cy="1428949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38DEA1ED-C23F-41F8-8F9B-B29A61216132}"/>
              </a:ext>
            </a:extLst>
          </p:cNvPr>
          <p:cNvSpPr txBox="1"/>
          <p:nvPr/>
        </p:nvSpPr>
        <p:spPr>
          <a:xfrm>
            <a:off x="16179716" y="12573116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Automate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D7BFC0B5-CBD9-43AA-B126-E6ACA3F217A4}"/>
              </a:ext>
            </a:extLst>
          </p:cNvPr>
          <p:cNvSpPr txBox="1"/>
          <p:nvPr/>
        </p:nvSpPr>
        <p:spPr>
          <a:xfrm>
            <a:off x="19344576" y="12553494"/>
            <a:ext cx="2160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 Apps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12199E-3868-48F4-80AD-C4E010FFEF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9643" y="10262379"/>
            <a:ext cx="1262429" cy="1262429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0B832551-7547-4F59-A2C7-22CD4E6505B9}"/>
              </a:ext>
            </a:extLst>
          </p:cNvPr>
          <p:cNvSpPr txBox="1"/>
          <p:nvPr/>
        </p:nvSpPr>
        <p:spPr>
          <a:xfrm>
            <a:off x="12044275" y="11715705"/>
            <a:ext cx="218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err="1"/>
              <a:t>WhiteBoard</a:t>
            </a:r>
            <a:endParaRPr lang="fr-FR" sz="320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7CED3892-13CC-4A19-913A-4562B6DFBB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8" y="5317332"/>
            <a:ext cx="1428949" cy="14289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420AF3-7998-45BB-9442-B73F8D944A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919" y="10119301"/>
            <a:ext cx="1549494" cy="1463886"/>
          </a:xfrm>
          <a:prstGeom prst="rect">
            <a:avLst/>
          </a:prstGeom>
        </p:spPr>
      </p:pic>
      <p:pic>
        <p:nvPicPr>
          <p:cNvPr id="52" name="Picture 4" descr="Microsoft Planner has a new icon, and it's unique | Windows Central">
            <a:extLst>
              <a:ext uri="{FF2B5EF4-FFF2-40B4-BE49-F238E27FC236}">
                <a16:creationId xmlns:a16="http://schemas.microsoft.com/office/drawing/2014/main" id="{D098BC1E-3A03-42BD-856E-550A84D0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9" y="10013522"/>
            <a:ext cx="2469608" cy="14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929AB9-ABB0-4AE3-814F-0085005609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13461" y="10189371"/>
            <a:ext cx="1376311" cy="1376311"/>
          </a:xfrm>
          <a:prstGeom prst="rect">
            <a:avLst/>
          </a:prstGeom>
        </p:spPr>
      </p:pic>
      <p:pic>
        <p:nvPicPr>
          <p:cNvPr id="3" name="Image 5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1D53D003-B249-4AE2-A3F7-E69326EABC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114546" y="1223982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4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55D87E-E67B-4D08-951D-3F696F04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2665660"/>
            <a:ext cx="1428949" cy="1428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BCD46E-9F1D-4F38-8B5D-E94DD579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2665661"/>
            <a:ext cx="1428949" cy="1428949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F28A62-2C6D-4A80-A0EE-10111A994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5317333"/>
            <a:ext cx="1428949" cy="14289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B995BF4-5B71-45E9-BC3A-E83712563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29" y="284829"/>
            <a:ext cx="783026" cy="783026"/>
          </a:xfrm>
          <a:prstGeom prst="rect">
            <a:avLst/>
          </a:prstGeom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68A433-275B-42AF-8048-382BB52CF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56" y="2665660"/>
            <a:ext cx="1428949" cy="1428949"/>
          </a:xfrm>
          <a:prstGeom prst="rect">
            <a:avLst/>
          </a:prstGeom>
        </p:spPr>
      </p:pic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99EE865A-912C-42C4-A733-B9F0B0E68AD0}"/>
              </a:ext>
            </a:extLst>
          </p:cNvPr>
          <p:cNvSpPr/>
          <p:nvPr/>
        </p:nvSpPr>
        <p:spPr>
          <a:xfrm rot="5400000">
            <a:off x="16946086" y="-852256"/>
            <a:ext cx="877289" cy="5362381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60C0BB-D4BD-45BA-9BB9-392EB5E01348}"/>
              </a:ext>
            </a:extLst>
          </p:cNvPr>
          <p:cNvSpPr txBox="1"/>
          <p:nvPr/>
        </p:nvSpPr>
        <p:spPr>
          <a:xfrm>
            <a:off x="15885124" y="260844"/>
            <a:ext cx="371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/>
              <a:t>La suite Office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8E971E-7A4C-49CE-8E24-F5435B7D7492}"/>
              </a:ext>
            </a:extLst>
          </p:cNvPr>
          <p:cNvSpPr txBox="1"/>
          <p:nvPr/>
        </p:nvSpPr>
        <p:spPr>
          <a:xfrm>
            <a:off x="14703541" y="4094609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Outlook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FB5F9E3-4E80-4390-92F8-72476EB43ADA}"/>
              </a:ext>
            </a:extLst>
          </p:cNvPr>
          <p:cNvSpPr txBox="1"/>
          <p:nvPr/>
        </p:nvSpPr>
        <p:spPr>
          <a:xfrm>
            <a:off x="16857320" y="4094608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Word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468FD91-8914-48C3-A72B-1809ED094A79}"/>
              </a:ext>
            </a:extLst>
          </p:cNvPr>
          <p:cNvSpPr txBox="1"/>
          <p:nvPr/>
        </p:nvSpPr>
        <p:spPr>
          <a:xfrm>
            <a:off x="18299587" y="4094607"/>
            <a:ext cx="210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PowerPoint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3D81ECA-6F49-460F-B126-0E75517101DD}"/>
              </a:ext>
            </a:extLst>
          </p:cNvPr>
          <p:cNvSpPr txBox="1"/>
          <p:nvPr/>
        </p:nvSpPr>
        <p:spPr>
          <a:xfrm>
            <a:off x="16895712" y="6824927"/>
            <a:ext cx="102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379BB-E506-4B65-8AFC-2025EC614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068" y="2925690"/>
            <a:ext cx="7759932" cy="369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6834E-D2DE-453B-84B8-1DC157798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528" y="4136582"/>
            <a:ext cx="8612460" cy="369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FA2AB-0894-4B0A-AFDA-B3F20F9E2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2257" y="4973385"/>
            <a:ext cx="8612460" cy="3990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A866E-DE0A-44FB-BA74-C808C1033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6586" y="6256781"/>
            <a:ext cx="8612459" cy="4247775"/>
          </a:xfrm>
          <a:prstGeom prst="rect">
            <a:avLst/>
          </a:prstGeom>
        </p:spPr>
      </p:pic>
      <p:pic>
        <p:nvPicPr>
          <p:cNvPr id="4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50C7FD00-3CD8-433C-83E3-C71A563E97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2073" y="12168550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55D87E-E67B-4D08-951D-3F696F04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2665660"/>
            <a:ext cx="1428949" cy="1428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BCD46E-9F1D-4F38-8B5D-E94DD579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2665661"/>
            <a:ext cx="1428949" cy="1428949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F28A62-2C6D-4A80-A0EE-10111A994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5317333"/>
            <a:ext cx="1428949" cy="14289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B995BF4-5B71-45E9-BC3A-E83712563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29" y="284829"/>
            <a:ext cx="783026" cy="78302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1EA7F23-68F5-43B6-BB3F-48CC526D6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5317332"/>
            <a:ext cx="1428949" cy="1428949"/>
          </a:xfrm>
          <a:prstGeom prst="rect">
            <a:avLst/>
          </a:prstGeom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68A433-275B-42AF-8048-382BB52CF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56" y="2665660"/>
            <a:ext cx="1428949" cy="1428949"/>
          </a:xfrm>
          <a:prstGeom prst="rect">
            <a:avLst/>
          </a:prstGeom>
        </p:spPr>
      </p:pic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99EE865A-912C-42C4-A733-B9F0B0E68AD0}"/>
              </a:ext>
            </a:extLst>
          </p:cNvPr>
          <p:cNvSpPr/>
          <p:nvPr/>
        </p:nvSpPr>
        <p:spPr>
          <a:xfrm rot="5400000">
            <a:off x="16946086" y="-852256"/>
            <a:ext cx="877289" cy="5362381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60C0BB-D4BD-45BA-9BB9-392EB5E01348}"/>
              </a:ext>
            </a:extLst>
          </p:cNvPr>
          <p:cNvSpPr txBox="1"/>
          <p:nvPr/>
        </p:nvSpPr>
        <p:spPr>
          <a:xfrm>
            <a:off x="15885124" y="260844"/>
            <a:ext cx="371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/>
              <a:t>La suite Office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8E971E-7A4C-49CE-8E24-F5435B7D7492}"/>
              </a:ext>
            </a:extLst>
          </p:cNvPr>
          <p:cNvSpPr txBox="1"/>
          <p:nvPr/>
        </p:nvSpPr>
        <p:spPr>
          <a:xfrm>
            <a:off x="14703541" y="4094609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Outlook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FB5F9E3-4E80-4390-92F8-72476EB43ADA}"/>
              </a:ext>
            </a:extLst>
          </p:cNvPr>
          <p:cNvSpPr txBox="1"/>
          <p:nvPr/>
        </p:nvSpPr>
        <p:spPr>
          <a:xfrm>
            <a:off x="16857320" y="4094608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Word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468FD91-8914-48C3-A72B-1809ED094A79}"/>
              </a:ext>
            </a:extLst>
          </p:cNvPr>
          <p:cNvSpPr txBox="1"/>
          <p:nvPr/>
        </p:nvSpPr>
        <p:spPr>
          <a:xfrm>
            <a:off x="18299587" y="4094607"/>
            <a:ext cx="210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PowerPoint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97F7ACE-CC6C-44A2-8EEE-025F1D12F276}"/>
              </a:ext>
            </a:extLst>
          </p:cNvPr>
          <p:cNvSpPr txBox="1"/>
          <p:nvPr/>
        </p:nvSpPr>
        <p:spPr>
          <a:xfrm>
            <a:off x="18503907" y="6824927"/>
            <a:ext cx="169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OneNote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3D81ECA-6F49-460F-B126-0E75517101DD}"/>
              </a:ext>
            </a:extLst>
          </p:cNvPr>
          <p:cNvSpPr txBox="1"/>
          <p:nvPr/>
        </p:nvSpPr>
        <p:spPr>
          <a:xfrm>
            <a:off x="16895712" y="6824927"/>
            <a:ext cx="102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99A71-6420-4964-89FF-295612752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820" y="3174475"/>
            <a:ext cx="8806822" cy="4072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9D100-9E69-495A-9621-9B615578A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878" y="5812580"/>
            <a:ext cx="8855065" cy="5388820"/>
          </a:xfrm>
          <a:prstGeom prst="rect">
            <a:avLst/>
          </a:prstGeom>
        </p:spPr>
      </p:pic>
      <p:pic>
        <p:nvPicPr>
          <p:cNvPr id="3" name="Image 5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C29AA3D5-2524-49E5-A1EE-BA08AFF8E8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62038" y="12097279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0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55D87E-E67B-4D08-951D-3F696F04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2665660"/>
            <a:ext cx="1428949" cy="1428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DBCD46E-9F1D-4F38-8B5D-E94DD579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2665661"/>
            <a:ext cx="1428949" cy="1428949"/>
          </a:xfrm>
          <a:prstGeom prst="rect">
            <a:avLst/>
          </a:prstGeom>
        </p:spPr>
      </p:pic>
      <p:pic>
        <p:nvPicPr>
          <p:cNvPr id="25" name="Image 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F28A62-2C6D-4A80-A0EE-10111A994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215" y="5317333"/>
            <a:ext cx="1428949" cy="142894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B995BF4-5B71-45E9-BC3A-E83712563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29" y="284829"/>
            <a:ext cx="783026" cy="78302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1EA7F23-68F5-43B6-BB3F-48CC526D63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73" y="5317332"/>
            <a:ext cx="1428949" cy="1428949"/>
          </a:xfrm>
          <a:prstGeom prst="rect">
            <a:avLst/>
          </a:prstGeom>
        </p:spPr>
      </p:pic>
      <p:pic>
        <p:nvPicPr>
          <p:cNvPr id="35" name="Image 3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68A433-275B-42AF-8048-382BB52CF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56" y="2665660"/>
            <a:ext cx="1428949" cy="1428949"/>
          </a:xfrm>
          <a:prstGeom prst="rect">
            <a:avLst/>
          </a:prstGeom>
        </p:spPr>
      </p:pic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99EE865A-912C-42C4-A733-B9F0B0E68AD0}"/>
              </a:ext>
            </a:extLst>
          </p:cNvPr>
          <p:cNvSpPr/>
          <p:nvPr/>
        </p:nvSpPr>
        <p:spPr>
          <a:xfrm rot="5400000">
            <a:off x="16946086" y="-852256"/>
            <a:ext cx="877289" cy="5362381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60C0BB-D4BD-45BA-9BB9-392EB5E01348}"/>
              </a:ext>
            </a:extLst>
          </p:cNvPr>
          <p:cNvSpPr txBox="1"/>
          <p:nvPr/>
        </p:nvSpPr>
        <p:spPr>
          <a:xfrm>
            <a:off x="15885124" y="260844"/>
            <a:ext cx="371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/>
              <a:t>La suite Office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78E971E-7A4C-49CE-8E24-F5435B7D7492}"/>
              </a:ext>
            </a:extLst>
          </p:cNvPr>
          <p:cNvSpPr txBox="1"/>
          <p:nvPr/>
        </p:nvSpPr>
        <p:spPr>
          <a:xfrm>
            <a:off x="14703541" y="4094609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Outlook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FB5F9E3-4E80-4390-92F8-72476EB43ADA}"/>
              </a:ext>
            </a:extLst>
          </p:cNvPr>
          <p:cNvSpPr txBox="1"/>
          <p:nvPr/>
        </p:nvSpPr>
        <p:spPr>
          <a:xfrm>
            <a:off x="16857320" y="4094608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Word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468FD91-8914-48C3-A72B-1809ED094A79}"/>
              </a:ext>
            </a:extLst>
          </p:cNvPr>
          <p:cNvSpPr txBox="1"/>
          <p:nvPr/>
        </p:nvSpPr>
        <p:spPr>
          <a:xfrm>
            <a:off x="18299587" y="4094607"/>
            <a:ext cx="210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PowerPoint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97F7ACE-CC6C-44A2-8EEE-025F1D12F276}"/>
              </a:ext>
            </a:extLst>
          </p:cNvPr>
          <p:cNvSpPr txBox="1"/>
          <p:nvPr/>
        </p:nvSpPr>
        <p:spPr>
          <a:xfrm>
            <a:off x="18503907" y="6824927"/>
            <a:ext cx="169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OneNote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3D81ECA-6F49-460F-B126-0E75517101DD}"/>
              </a:ext>
            </a:extLst>
          </p:cNvPr>
          <p:cNvSpPr txBox="1"/>
          <p:nvPr/>
        </p:nvSpPr>
        <p:spPr>
          <a:xfrm>
            <a:off x="16895712" y="6824927"/>
            <a:ext cx="102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Excel</a:t>
            </a:r>
          </a:p>
        </p:txBody>
      </p:sp>
      <p:sp>
        <p:nvSpPr>
          <p:cNvPr id="18" name="ZoneTexte 39">
            <a:extLst>
              <a:ext uri="{FF2B5EF4-FFF2-40B4-BE49-F238E27FC236}">
                <a16:creationId xmlns:a16="http://schemas.microsoft.com/office/drawing/2014/main" id="{9CBAF625-7408-465D-BEF8-8C75AA80AA68}"/>
              </a:ext>
            </a:extLst>
          </p:cNvPr>
          <p:cNvSpPr txBox="1"/>
          <p:nvPr/>
        </p:nvSpPr>
        <p:spPr>
          <a:xfrm>
            <a:off x="14850826" y="6824926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pic>
        <p:nvPicPr>
          <p:cNvPr id="19" name="Image 50">
            <a:extLst>
              <a:ext uri="{FF2B5EF4-FFF2-40B4-BE49-F238E27FC236}">
                <a16:creationId xmlns:a16="http://schemas.microsoft.com/office/drawing/2014/main" id="{0A596167-2079-46C1-B1E8-1FD1EE7BB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368" y="5317332"/>
            <a:ext cx="1428949" cy="1428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A031B9-B1CF-4860-9FAB-8D26C74A0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0694" y="3015161"/>
            <a:ext cx="12535305" cy="6851316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0" h="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2CCF9-2F6F-4303-BF52-49B462772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37" y="4084066"/>
            <a:ext cx="9302501" cy="8191754"/>
          </a:xfrm>
          <a:prstGeom prst="rect">
            <a:avLst/>
          </a:prstGeom>
        </p:spPr>
      </p:pic>
      <p:pic>
        <p:nvPicPr>
          <p:cNvPr id="4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BF04975C-1A16-427C-9FBE-EE66D51AD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43309" y="12263577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768D66F2-8B49-41B7-AA0E-FD98672C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11" y="5545282"/>
            <a:ext cx="1428949" cy="1428949"/>
          </a:xfrm>
          <a:prstGeom prst="rect">
            <a:avLst/>
          </a:prstGeom>
        </p:spPr>
      </p:pic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F7ADA3D-4FBD-488D-867D-DBFD72DEE39C}"/>
              </a:ext>
            </a:extLst>
          </p:cNvPr>
          <p:cNvSpPr txBox="1"/>
          <p:nvPr/>
        </p:nvSpPr>
        <p:spPr>
          <a:xfrm>
            <a:off x="1177498" y="7011144"/>
            <a:ext cx="1753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OneDrive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3F1AF-EF7F-4738-B236-17B3C3B9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129" y="2299474"/>
            <a:ext cx="11275117" cy="38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11750-FE44-4DB1-9AF6-18B60AF8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101" y="4552019"/>
            <a:ext cx="10974563" cy="6237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DAE89-1A09-4444-BACE-7E4E73747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0147" y="5545282"/>
            <a:ext cx="3620005" cy="7802064"/>
          </a:xfrm>
          <a:prstGeom prst="rect">
            <a:avLst/>
          </a:prstGeom>
        </p:spPr>
      </p:pic>
      <p:pic>
        <p:nvPicPr>
          <p:cNvPr id="4" name="Image 4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FBF659D2-798F-4AE1-A4E8-D7BA5E6F4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40619" y="12430090"/>
            <a:ext cx="1195684" cy="9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7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0D858-03E7-4648-8843-C92644B1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81127"/>
            <a:ext cx="21024850" cy="2651125"/>
          </a:xfrm>
        </p:spPr>
        <p:txBody>
          <a:bodyPr/>
          <a:lstStyle/>
          <a:p>
            <a:r>
              <a:rPr lang="fr-FR"/>
              <a:t>La boîte à outils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705F5FB4-A493-45A5-9E10-A32C75075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18" y="5545282"/>
            <a:ext cx="1428949" cy="1428949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68D66F2-8B49-41B7-AA0E-FD98672C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11" y="5545282"/>
            <a:ext cx="1428949" cy="1428949"/>
          </a:xfrm>
          <a:prstGeom prst="rect">
            <a:avLst/>
          </a:prstGeom>
        </p:spPr>
      </p:pic>
      <p:sp>
        <p:nvSpPr>
          <p:cNvPr id="66" name="Accolade ouvrante 65">
            <a:extLst>
              <a:ext uri="{FF2B5EF4-FFF2-40B4-BE49-F238E27FC236}">
                <a16:creationId xmlns:a16="http://schemas.microsoft.com/office/drawing/2014/main" id="{8C9F7E29-C9C3-40B0-A093-9BC14AAFC6D5}"/>
              </a:ext>
            </a:extLst>
          </p:cNvPr>
          <p:cNvSpPr/>
          <p:nvPr/>
        </p:nvSpPr>
        <p:spPr>
          <a:xfrm rot="5400000">
            <a:off x="5440294" y="569982"/>
            <a:ext cx="877289" cy="8999485"/>
          </a:xfrm>
          <a:prstGeom prst="leftBrace">
            <a:avLst>
              <a:gd name="adj1" fmla="val 36669"/>
              <a:gd name="adj2" fmla="val 50000"/>
            </a:avLst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F7ADA3D-4FBD-488D-867D-DBFD72DEE39C}"/>
              </a:ext>
            </a:extLst>
          </p:cNvPr>
          <p:cNvSpPr txBox="1"/>
          <p:nvPr/>
        </p:nvSpPr>
        <p:spPr>
          <a:xfrm>
            <a:off x="1177498" y="7011144"/>
            <a:ext cx="1753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OneDrive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31CF168-2DA0-4295-8BFF-24197F1F2AE3}"/>
              </a:ext>
            </a:extLst>
          </p:cNvPr>
          <p:cNvSpPr txBox="1"/>
          <p:nvPr/>
        </p:nvSpPr>
        <p:spPr>
          <a:xfrm>
            <a:off x="3920880" y="7011144"/>
            <a:ext cx="123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/>
              <a:t>Teams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14DE58F-9181-4A7E-A949-4C06FE5CDBB6}"/>
              </a:ext>
            </a:extLst>
          </p:cNvPr>
          <p:cNvSpPr txBox="1"/>
          <p:nvPr/>
        </p:nvSpPr>
        <p:spPr>
          <a:xfrm>
            <a:off x="2335404" y="3571241"/>
            <a:ext cx="708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/>
              <a:t>Collaborer &amp; Communiquer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CFB2D-1EDF-4FD1-A64E-43C8795D8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658" y="1505925"/>
            <a:ext cx="7679319" cy="712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B3310-DFF2-4D6C-B6BB-5BE89D644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2194" y="5508370"/>
            <a:ext cx="9057755" cy="4672326"/>
          </a:xfrm>
          <a:prstGeom prst="rect">
            <a:avLst/>
          </a:prstGeom>
        </p:spPr>
      </p:pic>
      <p:pic>
        <p:nvPicPr>
          <p:cNvPr id="5" name="Image 5" descr="Une image contenant capture d’écran, dessin&#10;&#10;Description générée avec un niveau de confiance très élevé">
            <a:extLst>
              <a:ext uri="{FF2B5EF4-FFF2-40B4-BE49-F238E27FC236}">
                <a16:creationId xmlns:a16="http://schemas.microsoft.com/office/drawing/2014/main" id="{91CBEA5E-ECFC-40E9-BC7C-2DAED7921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4546" y="12263577"/>
            <a:ext cx="169464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3199"/>
      </p:ext>
    </p:extLst>
  </p:cSld>
  <p:clrMapOvr>
    <a:masterClrMapping/>
  </p:clrMapOvr>
</p:sld>
</file>

<file path=ppt/theme/theme1.xml><?xml version="1.0" encoding="utf-8"?>
<a:theme xmlns:a="http://schemas.openxmlformats.org/drawingml/2006/main" name="Aics theme">
  <a:themeElements>
    <a:clrScheme name="AICS">
      <a:dk1>
        <a:srgbClr val="3F3F3F"/>
      </a:dk1>
      <a:lt1>
        <a:srgbClr val="F2F2F2"/>
      </a:lt1>
      <a:dk2>
        <a:srgbClr val="8B8B8B"/>
      </a:dk2>
      <a:lt2>
        <a:srgbClr val="EBEBEB"/>
      </a:lt2>
      <a:accent1>
        <a:srgbClr val="DB2740"/>
      </a:accent1>
      <a:accent2>
        <a:srgbClr val="FD8293"/>
      </a:accent2>
      <a:accent3>
        <a:srgbClr val="1F4070"/>
      </a:accent3>
      <a:accent4>
        <a:srgbClr val="979DA1"/>
      </a:accent4>
      <a:accent5>
        <a:srgbClr val="1D81C4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317DE210E33489B5CDEE0EA956E12" ma:contentTypeVersion="11" ma:contentTypeDescription="Crée un document." ma:contentTypeScope="" ma:versionID="19c5f38b3c5294c5d3383c66e0541998">
  <xsd:schema xmlns:xsd="http://www.w3.org/2001/XMLSchema" xmlns:xs="http://www.w3.org/2001/XMLSchema" xmlns:p="http://schemas.microsoft.com/office/2006/metadata/properties" xmlns:ns2="412d0759-f715-4ed9-ac6c-5e49cccb0f46" xmlns:ns3="c859c8ea-d857-42c5-af98-79b690318a49" targetNamespace="http://schemas.microsoft.com/office/2006/metadata/properties" ma:root="true" ma:fieldsID="680306a2e63d4f9eeb3bb955db7d9cd0" ns2:_="" ns3:_="">
    <xsd:import namespace="412d0759-f715-4ed9-ac6c-5e49cccb0f46"/>
    <xsd:import namespace="c859c8ea-d857-42c5-af98-79b690318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d0759-f715-4ed9-ac6c-5e49cccb0f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9c8ea-d857-42c5-af98-79b690318a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49706D-10E1-4C1F-B51A-5B5046EBA1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012A33-6A53-4FB9-914E-A3783D3FF3F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7306E-8FFC-42D6-B777-71DE6A0D5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2d0759-f715-4ed9-ac6c-5e49cccb0f46"/>
    <ds:schemaRef ds:uri="c859c8ea-d857-42c5-af98-79b690318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1727</Words>
  <Application>Microsoft Office PowerPoint</Application>
  <PresentationFormat>Custom</PresentationFormat>
  <Paragraphs>333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Akrobat</vt:lpstr>
      <vt:lpstr>Akrobat SemiBold</vt:lpstr>
      <vt:lpstr>Arial</vt:lpstr>
      <vt:lpstr>Calibri</vt:lpstr>
      <vt:lpstr>Calibri Light</vt:lpstr>
      <vt:lpstr>Aics theme</vt:lpstr>
      <vt:lpstr>Digital / Modern Workplace</vt:lpstr>
      <vt:lpstr>Un concept…</vt:lpstr>
      <vt:lpstr>Des outils « Sur étagère»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La boîte à outils</vt:lpstr>
      <vt:lpstr>Une approche graduelle dans les usages 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Lienhard Laurent</cp:lastModifiedBy>
  <cp:revision>1</cp:revision>
  <dcterms:created xsi:type="dcterms:W3CDTF">2016-03-24T21:47:09Z</dcterms:created>
  <dcterms:modified xsi:type="dcterms:W3CDTF">2020-06-23T09:44:45Z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0x010100807317DE210E33489B5CDEE0EA956E12</vt:lpwstr>
  </property>
</Properties>
</file>